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_rels/notesSlide62.xml.rels" ContentType="application/vnd.openxmlformats-package.relationships+xml"/>
  <Override PartName="/ppt/notesSlides/_rels/notesSlide9.xml.rels" ContentType="application/vnd.openxmlformats-package.relationships+xml"/>
  <Override PartName="/ppt/notesSlides/_rels/notesSlide4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45.xml.rels" ContentType="application/vnd.openxmlformats-package.relationships+xml"/>
  <Override PartName="/ppt/notesSlides/_rels/notesSlide2.xml.rels" ContentType="application/vnd.openxmlformats-package.relationships+xml"/>
  <Override PartName="/ppt/notesSlides/_rels/notesSlide46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7.xml.rels" ContentType="application/vnd.openxmlformats-package.relationships+xml"/>
  <Override PartName="/ppt/notesSlides/_rels/notesSlide4.xml.rels" ContentType="application/vnd.openxmlformats-package.relationships+xml"/>
  <Override PartName="/ppt/notesSlides/_rels/notesSlide48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9.xml.rels" ContentType="application/vnd.openxmlformats-package.relationships+xml"/>
  <Override PartName="/ppt/notesSlides/_rels/notesSlide6.xml.rels" ContentType="application/vnd.openxmlformats-package.relationships+xml"/>
  <Override PartName="/ppt/notesSlides/_rels/notesSlide60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1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37.xml.rels" ContentType="application/vnd.openxmlformats-package.relationships+xml"/>
  <Override PartName="/ppt/notesSlides/_rels/notesSlide38.xml.rels" ContentType="application/vnd.openxmlformats-package.relationships+xml"/>
  <Override PartName="/ppt/notesSlides/_rels/notesSlide39.xml.rels" ContentType="application/vnd.openxmlformats-package.relationships+xml"/>
  <Override PartName="/ppt/notesSlides/_rels/notesSlide40.xml.rels" ContentType="application/vnd.openxmlformats-package.relationships+xml"/>
  <Override PartName="/ppt/notesSlides/_rels/notesSlide41.xml.rels" ContentType="application/vnd.openxmlformats-package.relationships+xml"/>
  <Override PartName="/ppt/notesSlides/_rels/notesSlide42.xml.rels" ContentType="application/vnd.openxmlformats-package.relationships+xml"/>
  <Override PartName="/ppt/notesSlides/_rels/notesSlide43.xml.rels" ContentType="application/vnd.openxmlformats-package.relationships+xml"/>
  <Override PartName="/ppt/notesSlides/_rels/notesSlide50.xml.rels" ContentType="application/vnd.openxmlformats-package.relationships+xml"/>
  <Override PartName="/ppt/notesSlides/_rels/notesSlide51.xml.rels" ContentType="application/vnd.openxmlformats-package.relationships+xml"/>
  <Override PartName="/ppt/notesSlides/_rels/notesSlide52.xml.rels" ContentType="application/vnd.openxmlformats-package.relationships+xml"/>
  <Override PartName="/ppt/notesSlides/_rels/notesSlide53.xml.rels" ContentType="application/vnd.openxmlformats-package.relationships+xml"/>
  <Override PartName="/ppt/notesSlides/_rels/notesSlide54.xml.rels" ContentType="application/vnd.openxmlformats-package.relationships+xml"/>
  <Override PartName="/ppt/notesSlides/_rels/notesSlide55.xml.rels" ContentType="application/vnd.openxmlformats-package.relationships+xml"/>
  <Override PartName="/ppt/notesSlides/_rels/notesSlide56.xml.rels" ContentType="application/vnd.openxmlformats-package.relationships+xml"/>
  <Override PartName="/ppt/notesSlides/_rels/notesSlide57.xml.rels" ContentType="application/vnd.openxmlformats-package.relationships+xml"/>
  <Override PartName="/ppt/notesSlides/_rels/notesSlide58.xml.rels" ContentType="application/vnd.openxmlformats-package.relationships+xml"/>
  <Override PartName="/ppt/notesSlides/_rels/notesSlide59.xml.rels" ContentType="application/vnd.openxmlformats-package.relationships+xml"/>
  <Override PartName="/ppt/notesSlides/_rels/notesSlide63.xml.rels" ContentType="application/vnd.openxmlformats-package.relationships+xml"/>
  <Override PartName="/ppt/notesSlides/_rels/notesSlide64.xml.rels" ContentType="application/vnd.openxmlformats-package.relationships+xml"/>
  <Override PartName="/ppt/notesSlides/_rels/notesSlide65.xml.rels" ContentType="application/vnd.openxmlformats-package.relationships+xml"/>
  <Override PartName="/ppt/notesSlides/_rels/notesSlide66.xml.rels" ContentType="application/vnd.openxmlformats-package.relationships+xml"/>
  <Override PartName="/ppt/notesSlides/_rels/notesSlide67.xml.rels" ContentType="application/vnd.openxmlformats-package.relationships+xml"/>
  <Override PartName="/ppt/notesSlides/_rels/notesSlide68.xml.rels" ContentType="application/vnd.openxmlformats-package.relationships+xml"/>
  <Override PartName="/ppt/notesSlides/_rels/notesSlide69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media/image9.png" ContentType="image/png"/>
  <Override PartName="/ppt/media/image7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8.jpeg" ContentType="image/jpeg"/>
  <Override PartName="/ppt/media/image6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_rels/slide53.xml.rels" ContentType="application/vnd.openxmlformats-package.relationships+xml"/>
  <Override PartName="/ppt/slides/_rels/slide9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38.xml.rels" ContentType="application/vnd.openxmlformats-package.relationships+xml"/>
  <Override PartName="/ppt/slides/_rels/slide4.xml.rels" ContentType="application/vnd.openxmlformats-package.relationships+xml"/>
  <Override PartName="/ppt/slides/_rels/slide39.xml.rels" ContentType="application/vnd.openxmlformats-package.relationships+xml"/>
  <Override PartName="/ppt/slides/_rels/slide5.xml.rels" ContentType="application/vnd.openxmlformats-package.relationships+xml"/>
  <Override PartName="/ppt/slides/_rels/slide50.xml.rels" ContentType="application/vnd.openxmlformats-package.relationships+xml"/>
  <Override PartName="/ppt/slides/_rels/slide6.xml.rels" ContentType="application/vnd.openxmlformats-package.relationships+xml"/>
  <Override PartName="/ppt/slides/_rels/slide51.xml.rels" ContentType="application/vnd.openxmlformats-package.relationships+xml"/>
  <Override PartName="/ppt/slides/_rels/slide7.xml.rels" ContentType="application/vnd.openxmlformats-package.relationships+xml"/>
  <Override PartName="/ppt/slides/_rels/slide52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slides/_rels/slide54.xml.rels" ContentType="application/vnd.openxmlformats-package.relationships+xml"/>
  <Override PartName="/ppt/slides/_rels/slide55.xml.rels" ContentType="application/vnd.openxmlformats-package.relationships+xml"/>
  <Override PartName="/ppt/slides/_rels/slide56.xml.rels" ContentType="application/vnd.openxmlformats-package.relationships+xml"/>
  <Override PartName="/ppt/slides/_rels/slide57.xml.rels" ContentType="application/vnd.openxmlformats-package.relationships+xml"/>
  <Override PartName="/ppt/slides/_rels/slide58.xml.rels" ContentType="application/vnd.openxmlformats-package.relationships+xml"/>
  <Override PartName="/ppt/slides/_rels/slide59.xml.rels" ContentType="application/vnd.openxmlformats-package.relationships+xml"/>
  <Override PartName="/ppt/slides/_rels/slide60.xml.rels" ContentType="application/vnd.openxmlformats-package.relationships+xml"/>
  <Override PartName="/ppt/slides/_rels/slide61.xml.rels" ContentType="application/vnd.openxmlformats-package.relationships+xml"/>
  <Override PartName="/ppt/slides/_rels/slide62.xml.rels" ContentType="application/vnd.openxmlformats-package.relationships+xml"/>
  <Override PartName="/ppt/slides/_rels/slide63.xml.rels" ContentType="application/vnd.openxmlformats-package.relationships+xml"/>
  <Override PartName="/ppt/slides/_rels/slide64.xml.rels" ContentType="application/vnd.openxmlformats-package.relationships+xml"/>
  <Override PartName="/ppt/slides/_rels/slide65.xml.rels" ContentType="application/vnd.openxmlformats-package.relationships+xml"/>
  <Override PartName="/ppt/slides/_rels/slide66.xml.rels" ContentType="application/vnd.openxmlformats-package.relationships+xml"/>
  <Override PartName="/ppt/slides/_rels/slide67.xml.rels" ContentType="application/vnd.openxmlformats-package.relationships+xml"/>
  <Override PartName="/ppt/slides/_rels/slide68.xml.rels" ContentType="application/vnd.openxmlformats-package.relationships+xml"/>
  <Override PartName="/ppt/slides/_rels/slide6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EE31B7F8-9055-4FCA-BD67-1CD59F37F242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
</Relationships>
</file>

<file path=ppt/notesSlides/_rels/notesSlide39.xml.rels><?xml version="1.0" encoding="UTF-8"?>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40.xml.rels><?xml version="1.0" encoding="UTF-8"?>
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
</Relationships>
</file>

<file path=ppt/notesSlides/_rels/notesSlide41.xml.rels><?xml version="1.0" encoding="UTF-8"?>
<Relationships xmlns="http://schemas.openxmlformats.org/package/2006/relationships"><Relationship Id="rId1" Type="http://schemas.openxmlformats.org/officeDocument/2006/relationships/slide" Target="../slides/slide41.xml"/><Relationship Id="rId2" Type="http://schemas.openxmlformats.org/officeDocument/2006/relationships/notesMaster" Target="../notesMasters/notesMaster1.xml"/>
</Relationships>
</file>

<file path=ppt/notesSlides/_rels/notesSlide42.xml.rels><?xml version="1.0" encoding="UTF-8"?>
<Relationships xmlns="http://schemas.openxmlformats.org/package/2006/relationships"><Relationship Id="rId1" Type="http://schemas.openxmlformats.org/officeDocument/2006/relationships/slide" Target="../slides/slide42.xml"/><Relationship Id="rId2" Type="http://schemas.openxmlformats.org/officeDocument/2006/relationships/notesMaster" Target="../notesMasters/notesMaster1.xml"/>
</Relationships>
</file>

<file path=ppt/notesSlides/_rels/notesSlide43.xml.rels><?xml version="1.0" encoding="UTF-8"?>
<Relationships xmlns="http://schemas.openxmlformats.org/package/2006/relationships"><Relationship Id="rId1" Type="http://schemas.openxmlformats.org/officeDocument/2006/relationships/slide" Target="../slides/slide43.xml"/><Relationship Id="rId2" Type="http://schemas.openxmlformats.org/officeDocument/2006/relationships/notesMaster" Target="../notesMasters/notesMaster1.xml"/>
</Relationships>
</file>

<file path=ppt/notesSlides/_rels/notesSlide44.xml.rels><?xml version="1.0" encoding="UTF-8"?>
<Relationships xmlns="http://schemas.openxmlformats.org/package/2006/relationships"><Relationship Id="rId1" Type="http://schemas.openxmlformats.org/officeDocument/2006/relationships/slide" Target="../slides/slide44.xml"/><Relationship Id="rId2" Type="http://schemas.openxmlformats.org/officeDocument/2006/relationships/notesMaster" Target="../notesMasters/notesMaster1.xml"/>
</Relationships>
</file>

<file path=ppt/notesSlides/_rels/notesSlide45.xml.rels><?xml version="1.0" encoding="UTF-8"?>
<Relationships xmlns="http://schemas.openxmlformats.org/package/2006/relationships"><Relationship Id="rId1" Type="http://schemas.openxmlformats.org/officeDocument/2006/relationships/slide" Target="../slides/slide45.xml"/><Relationship Id="rId2" Type="http://schemas.openxmlformats.org/officeDocument/2006/relationships/notesMaster" Target="../notesMasters/notesMaster1.xml"/>
</Relationships>
</file>

<file path=ppt/notesSlides/_rels/notesSlide46.xml.rels><?xml version="1.0" encoding="UTF-8"?>
<Relationships xmlns="http://schemas.openxmlformats.org/package/2006/relationships"><Relationship Id="rId1" Type="http://schemas.openxmlformats.org/officeDocument/2006/relationships/slide" Target="../slides/slide46.xml"/><Relationship Id="rId2" Type="http://schemas.openxmlformats.org/officeDocument/2006/relationships/notesMaster" Target="../notesMasters/notesMaster1.xml"/>
</Relationships>
</file>

<file path=ppt/notesSlides/_rels/notesSlide47.xml.rels><?xml version="1.0" encoding="UTF-8"?>
<Relationships xmlns="http://schemas.openxmlformats.org/package/2006/relationships"><Relationship Id="rId1" Type="http://schemas.openxmlformats.org/officeDocument/2006/relationships/slide" Target="../slides/slide47.xml"/><Relationship Id="rId2" Type="http://schemas.openxmlformats.org/officeDocument/2006/relationships/notesMaster" Target="../notesMasters/notesMaster1.xml"/>
</Relationships>
</file>

<file path=ppt/notesSlides/_rels/notesSlide48.xml.rels><?xml version="1.0" encoding="UTF-8"?>
<Relationships xmlns="http://schemas.openxmlformats.org/package/2006/relationships"><Relationship Id="rId1" Type="http://schemas.openxmlformats.org/officeDocument/2006/relationships/slide" Target="../slides/slide48.xml"/><Relationship Id="rId2" Type="http://schemas.openxmlformats.org/officeDocument/2006/relationships/notesMaster" Target="../notesMasters/notesMaster1.xml"/>
</Relationships>
</file>

<file path=ppt/notesSlides/_rels/notesSlide49.xml.rels><?xml version="1.0" encoding="UTF-8"?>
<Relationships xmlns="http://schemas.openxmlformats.org/package/2006/relationships"><Relationship Id="rId1" Type="http://schemas.openxmlformats.org/officeDocument/2006/relationships/slide" Target="../slides/slide49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50.xml.rels><?xml version="1.0" encoding="UTF-8"?>
<Relationships xmlns="http://schemas.openxmlformats.org/package/2006/relationships"><Relationship Id="rId1" Type="http://schemas.openxmlformats.org/officeDocument/2006/relationships/slide" Target="../slides/slide50.xml"/><Relationship Id="rId2" Type="http://schemas.openxmlformats.org/officeDocument/2006/relationships/notesMaster" Target="../notesMasters/notesMaster1.xml"/>
</Relationships>
</file>

<file path=ppt/notesSlides/_rels/notesSlide51.xml.rels><?xml version="1.0" encoding="UTF-8"?>
<Relationships xmlns="http://schemas.openxmlformats.org/package/2006/relationships"><Relationship Id="rId1" Type="http://schemas.openxmlformats.org/officeDocument/2006/relationships/slide" Target="../slides/slide51.xml"/><Relationship Id="rId2" Type="http://schemas.openxmlformats.org/officeDocument/2006/relationships/notesMaster" Target="../notesMasters/notesMaster1.xml"/>
</Relationships>
</file>

<file path=ppt/notesSlides/_rels/notesSlide52.xml.rels><?xml version="1.0" encoding="UTF-8"?>
<Relationships xmlns="http://schemas.openxmlformats.org/package/2006/relationships"><Relationship Id="rId1" Type="http://schemas.openxmlformats.org/officeDocument/2006/relationships/slide" Target="../slides/slide52.xml"/><Relationship Id="rId2" Type="http://schemas.openxmlformats.org/officeDocument/2006/relationships/notesMaster" Target="../notesMasters/notesMaster1.xml"/>
</Relationships>
</file>

<file path=ppt/notesSlides/_rels/notesSlide53.xml.rels><?xml version="1.0" encoding="UTF-8"?>
<Relationships xmlns="http://schemas.openxmlformats.org/package/2006/relationships"><Relationship Id="rId1" Type="http://schemas.openxmlformats.org/officeDocument/2006/relationships/slide" Target="../slides/slide53.xml"/><Relationship Id="rId2" Type="http://schemas.openxmlformats.org/officeDocument/2006/relationships/notesMaster" Target="../notesMasters/notesMaster1.xml"/>
</Relationships>
</file>

<file path=ppt/notesSlides/_rels/notesSlide54.xml.rels><?xml version="1.0" encoding="UTF-8"?>
<Relationships xmlns="http://schemas.openxmlformats.org/package/2006/relationships"><Relationship Id="rId1" Type="http://schemas.openxmlformats.org/officeDocument/2006/relationships/slide" Target="../slides/slide54.xml"/><Relationship Id="rId2" Type="http://schemas.openxmlformats.org/officeDocument/2006/relationships/notesMaster" Target="../notesMasters/notesMaster1.xml"/>
</Relationships>
</file>

<file path=ppt/notesSlides/_rels/notesSlide55.xml.rels><?xml version="1.0" encoding="UTF-8"?>
<Relationships xmlns="http://schemas.openxmlformats.org/package/2006/relationships"><Relationship Id="rId1" Type="http://schemas.openxmlformats.org/officeDocument/2006/relationships/slide" Target="../slides/slide55.xml"/><Relationship Id="rId2" Type="http://schemas.openxmlformats.org/officeDocument/2006/relationships/notesMaster" Target="../notesMasters/notesMaster1.xml"/>
</Relationships>
</file>

<file path=ppt/notesSlides/_rels/notesSlide56.xml.rels><?xml version="1.0" encoding="UTF-8"?>
<Relationships xmlns="http://schemas.openxmlformats.org/package/2006/relationships"><Relationship Id="rId1" Type="http://schemas.openxmlformats.org/officeDocument/2006/relationships/slide" Target="../slides/slide56.xml"/><Relationship Id="rId2" Type="http://schemas.openxmlformats.org/officeDocument/2006/relationships/notesMaster" Target="../notesMasters/notesMaster1.xml"/>
</Relationships>
</file>

<file path=ppt/notesSlides/_rels/notesSlide57.xml.rels><?xml version="1.0" encoding="UTF-8"?>
<Relationships xmlns="http://schemas.openxmlformats.org/package/2006/relationships"><Relationship Id="rId1" Type="http://schemas.openxmlformats.org/officeDocument/2006/relationships/slide" Target="../slides/slide57.xml"/><Relationship Id="rId2" Type="http://schemas.openxmlformats.org/officeDocument/2006/relationships/notesMaster" Target="../notesMasters/notesMaster1.xml"/>
</Relationships>
</file>

<file path=ppt/notesSlides/_rels/notesSlide58.xml.rels><?xml version="1.0" encoding="UTF-8"?>
<Relationships xmlns="http://schemas.openxmlformats.org/package/2006/relationships"><Relationship Id="rId1" Type="http://schemas.openxmlformats.org/officeDocument/2006/relationships/slide" Target="../slides/slide58.xml"/><Relationship Id="rId2" Type="http://schemas.openxmlformats.org/officeDocument/2006/relationships/notesMaster" Target="../notesMasters/notesMaster1.xml"/>
</Relationships>
</file>

<file path=ppt/notesSlides/_rels/notesSlide59.xml.rels><?xml version="1.0" encoding="UTF-8"?>
<Relationships xmlns="http://schemas.openxmlformats.org/package/2006/relationships"><Relationship Id="rId1" Type="http://schemas.openxmlformats.org/officeDocument/2006/relationships/slide" Target="../slides/slide59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60.xml.rels><?xml version="1.0" encoding="UTF-8"?>
<Relationships xmlns="http://schemas.openxmlformats.org/package/2006/relationships"><Relationship Id="rId1" Type="http://schemas.openxmlformats.org/officeDocument/2006/relationships/slide" Target="../slides/slide60.xml"/><Relationship Id="rId2" Type="http://schemas.openxmlformats.org/officeDocument/2006/relationships/notesMaster" Target="../notesMasters/notesMaster1.xml"/>
</Relationships>
</file>

<file path=ppt/notesSlides/_rels/notesSlide61.xml.rels><?xml version="1.0" encoding="UTF-8"?>
<Relationships xmlns="http://schemas.openxmlformats.org/package/2006/relationships"><Relationship Id="rId1" Type="http://schemas.openxmlformats.org/officeDocument/2006/relationships/slide" Target="../slides/slide61.xml"/><Relationship Id="rId2" Type="http://schemas.openxmlformats.org/officeDocument/2006/relationships/notesMaster" Target="../notesMasters/notesMaster1.xml"/>
</Relationships>
</file>

<file path=ppt/notesSlides/_rels/notesSlide62.xml.rels><?xml version="1.0" encoding="UTF-8"?>
<Relationships xmlns="http://schemas.openxmlformats.org/package/2006/relationships"><Relationship Id="rId1" Type="http://schemas.openxmlformats.org/officeDocument/2006/relationships/slide" Target="../slides/slide62.xml"/><Relationship Id="rId2" Type="http://schemas.openxmlformats.org/officeDocument/2006/relationships/notesMaster" Target="../notesMasters/notesMaster1.xml"/>
</Relationships>
</file>

<file path=ppt/notesSlides/_rels/notesSlide63.xml.rels><?xml version="1.0" encoding="UTF-8"?>
<Relationships xmlns="http://schemas.openxmlformats.org/package/2006/relationships"><Relationship Id="rId1" Type="http://schemas.openxmlformats.org/officeDocument/2006/relationships/slide" Target="../slides/slide63.xml"/><Relationship Id="rId2" Type="http://schemas.openxmlformats.org/officeDocument/2006/relationships/notesMaster" Target="../notesMasters/notesMaster1.xml"/>
</Relationships>
</file>

<file path=ppt/notesSlides/_rels/notesSlide64.xml.rels><?xml version="1.0" encoding="UTF-8"?>
<Relationships xmlns="http://schemas.openxmlformats.org/package/2006/relationships"><Relationship Id="rId1" Type="http://schemas.openxmlformats.org/officeDocument/2006/relationships/slide" Target="../slides/slide64.xml"/><Relationship Id="rId2" Type="http://schemas.openxmlformats.org/officeDocument/2006/relationships/notesMaster" Target="../notesMasters/notesMaster1.xml"/>
</Relationships>
</file>

<file path=ppt/notesSlides/_rels/notesSlide65.xml.rels><?xml version="1.0" encoding="UTF-8"?>
<Relationships xmlns="http://schemas.openxmlformats.org/package/2006/relationships"><Relationship Id="rId1" Type="http://schemas.openxmlformats.org/officeDocument/2006/relationships/slide" Target="../slides/slide65.xml"/><Relationship Id="rId2" Type="http://schemas.openxmlformats.org/officeDocument/2006/relationships/notesMaster" Target="../notesMasters/notesMaster1.xml"/>
</Relationships>
</file>

<file path=ppt/notesSlides/_rels/notesSlide66.xml.rels><?xml version="1.0" encoding="UTF-8"?>
<Relationships xmlns="http://schemas.openxmlformats.org/package/2006/relationships"><Relationship Id="rId1" Type="http://schemas.openxmlformats.org/officeDocument/2006/relationships/slide" Target="../slides/slide66.xml"/><Relationship Id="rId2" Type="http://schemas.openxmlformats.org/officeDocument/2006/relationships/notesMaster" Target="../notesMasters/notesMaster1.xml"/>
</Relationships>
</file>

<file path=ppt/notesSlides/_rels/notesSlide67.xml.rels><?xml version="1.0" encoding="UTF-8"?>
<Relationships xmlns="http://schemas.openxmlformats.org/package/2006/relationships"><Relationship Id="rId1" Type="http://schemas.openxmlformats.org/officeDocument/2006/relationships/slide" Target="../slides/slide67.xml"/><Relationship Id="rId2" Type="http://schemas.openxmlformats.org/officeDocument/2006/relationships/notesMaster" Target="../notesMasters/notesMaster1.xml"/>
</Relationships>
</file>

<file path=ppt/notesSlides/_rels/notesSlide68.xml.rels><?xml version="1.0" encoding="UTF-8"?>
<Relationships xmlns="http://schemas.openxmlformats.org/package/2006/relationships"><Relationship Id="rId1" Type="http://schemas.openxmlformats.org/officeDocument/2006/relationships/slide" Target="../slides/slide68.xml"/><Relationship Id="rId2" Type="http://schemas.openxmlformats.org/officeDocument/2006/relationships/notesMaster" Target="../notesMasters/notesMaster1.xml"/>
</Relationships>
</file>

<file path=ppt/notesSlides/_rels/notesSlide69.xml.rels><?xml version="1.0" encoding="UTF-8"?>
<Relationships xmlns="http://schemas.openxmlformats.org/package/2006/relationships"><Relationship Id="rId1" Type="http://schemas.openxmlformats.org/officeDocument/2006/relationships/slide" Target="../slides/slide69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9EDC07B-7C72-4951-A17C-7F3A059A6D82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AC7820B-21FB-47AC-8B97-C539235F90C6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Poll Title: 2 – A conduta terapêutica recomendada para JLCC na UBS é: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https://www.polleverywhere.com/multiple_choice_polls/XYNlWRbh93VecDiPn7XFZ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9685BA6-0027-49D4-9F6B-1B19C897B967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205B343-FC3F-4D78-BFAC-EE9EFA024767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66B5178-0D5F-4CDB-A1E1-5F17A623AF84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357B607-D6D2-40D1-8692-08EF626D943A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9BE7FE2-EB71-4790-BAE6-2F27E43776DD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Poll Title: 3 – Sobre o TDO é correto afirmar: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https://www.polleverywhere.com/multiple_choice_polls/iyF6qYMPSJtKG5z7UZrc2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E082C09-4093-437D-A983-470A6372F131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726766A-5E3D-4112-BB39-43BC7EADDD77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C33DF5C-37BF-439E-82AA-C296E5205BA7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1589E9D-2302-4651-B1A9-09AB12930B75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8183FF0-0F8F-4172-8E60-172DA4F6D461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Poll Title: 4 – Diante dessa situação, qual conduta a equipe da UBS deverá tomar?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https://www.polleverywhere.com/multiple_choice_polls/95T98gY23hZKQ7LxUfqEc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EB89099-1B16-44A9-9A5A-F46C549C37E3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Paciente com confusão mental. 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Dispor vaga para um hospital de referência para tuberculose.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1384BD3-08D6-4A88-99E4-3E5F9E203C4F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DC76B46-A6E7-4A02-A844-0CAFB5E33FF6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8C43778-FD2D-4572-9424-61A0EDCB17A6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0F5B86F-15CE-4D05-B487-F0BA81C5D2AC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Poll Title: 5 – Sobre a internação de pessoas com TB é correto afirmar: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https://www.polleverywhere.com/multiple_choice_polls/6Tt6ZSXfprn0WdHHFNXQh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E32D342-D702-4B1A-BE25-316B12D8A0F1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6FF05EC-6D01-451F-87FB-3A69DCC7F85E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8641DA5-C4BA-4DD0-990A-80CAD0264C5C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317121D-FB2F-43AF-993D-A90DF08346B8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3374D5D-ED72-4859-896D-3FE0EBCAE024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95326AB-65BC-4191-9F88-77EEE573C279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6852744-900E-46A9-AACF-A9398678861E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46E4DD6-F98D-48F3-AD8B-5B438E1679E3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8E8F9D0-3502-4C94-A57A-40F30CE175F2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1046C88-A1CE-4385-AF78-D77E1EF513CB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Poll Title: 6 – A conduta terapêutica recomendada para JLCC na UBS, ao final do 2º mês é: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https://www.polleverywhere.com/multiple_choice_polls/Uowghb8xWeqHzJTGp3zAX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EF2AB8F-2849-47D3-831C-81F9CF65CBAC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BC17220-2FD9-42F4-ABDA-3C372C0260EB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20C9BC3-23CB-4CA0-98D1-93BD456D5839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540F609-67B2-442D-B1DD-4D63258DDD73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04D82C0-DF12-4252-BA3C-CFAC6259D3B6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Poll Title: 7 – Qual a conduta recomendada para JLCC na UBS, ao final do 3º mês é: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https://www.polleverywhere.com/multiple_choice_polls/Z3hH4OpmtqGUpEdUnYpe5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87D57C5-A0BC-47B0-9089-FF7FC47A326D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48C0876-B26C-404A-BB26-3F7042CD4476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BA48276-BA88-4537-BEBF-B22E89243A5B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8FA57C1-CBBC-4B5E-B49D-7B5DC035724F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87297C1-F524-46D1-83B4-2AF2100B7667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B62E57B-EC70-4ABC-AAF9-8DBFFA89F161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A873316-C52C-4C0A-86F6-25EA5C0720F1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2C51E15-FA67-4C6A-B121-7FEF2CAAEAFB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31F7443-2D64-41DF-BC93-7297F911DA53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173F3B5-507E-46F3-9946-3497E0E593B4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9A9E84F-09AE-4712-8D4B-A5BDC38CDECD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4D17798-6BF1-4805-88EA-2E3FA1FDE912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E64FFB0-B816-465E-86F8-D6041D16358B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8D841C6-A9DE-4E23-8F66-42FCAF2B2C57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Poll Title: 8 – A conduta apropriada para JLCC é: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https://www.polleverywhere.com/multiple_choice_polls/Id5NZUrgmzZcIhQefnIkQ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BCEBB00-63BA-4587-9CA0-964DF74F4F67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6A888D6-1582-4E38-8021-5278A809E15E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C78280C-A194-4A2D-9A5E-B304C49A74E0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D999537-E8E9-4126-9585-CE0F1CF4D36F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Poll Title: 9 – Podemos assegurar que uma pessoa usa a medicação de forma correta quando: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https://www.polleverywhere.com/multiple_choice_polls/y4bFAnKdu8KGxkhNRUkBQ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B99E8DC-368F-472A-A2D5-B69C8A43E5A3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A38E84A-9350-403B-9C8E-908015D487B2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6D5A53A-B28D-4CED-811A-3EAFD339EEA3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180C9A7-5B74-4EF0-A1A4-04DB2E64F8CF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C6AF747-80AD-4DF2-A56A-BF856BCCB065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6575458-4775-432E-A737-F599BC449086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Poll Title: 10 – Sobre o TDO de JLCC: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https://www.polleverywhere.com/multiple_choice_polls/D8ZotKc2zpq3X6XYE7CLn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FA420A1-D743-4B79-82CF-707DE8662B79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Reforçar o TDO compartilhado 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E3020B4-6E9A-44A5-B438-A1954905E08E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2F32135-0B9A-4260-A27F-994A9BD30B31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8CA8FCE-6BD6-4C8B-A3A7-E7DA3CACFA36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Poll Title: 11 – Ao longo de quanto tempo é recomendado o acompanhamento após a alta de JLCC?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https://www.polleverywhere.com/multiple_choice_polls/Zy9OuDtNNbY1G238Q82Ls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4413760-CAE5-4883-AB32-22DAE882E54F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DE4DFFC-EC7B-4C8B-AB97-D134B732448A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5BEF44E-6ADA-421B-825F-BFF1CED99FF8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5EF4571-58D7-43F1-96F2-3BE30D391172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352B013-3BF9-4DF1-94F1-0FF7AE34F0CA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7A4B8DB-5900-42D7-B188-E88C9F602136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Poll Title: 1 – Para a confirmação diagnóstica, a conduta mais correta para JLCC, ao ser atendido na UBS é: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https://www.polleverywhere.com/multiple_choice_polls/2UWdOXKPKQHcgfPdMgi21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31C5DC1-1090-4F17-B132-746438000094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483E1FD-7D89-4CDC-AA0F-4CD0D32CC55D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Lembrar no caso de discordância dos dois TRM-TB realizar o terceiro e encaminhar para referência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3BC2094-94E1-4A48-8A01-7CA01B72BB32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5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tópicosClique para editar o texto mestre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Terceiro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20/09/19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A6312CB-E064-4CAA-912D-5A31DCE9C61B}" type="slidenum"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tópicosClique para editar o texto mestre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Terceiro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20/09/19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CB533ED-1F25-44AA-B183-9D1BDD59F5A5}" type="slidenum"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20/09/19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791B2B3-E00A-48E0-98B1-AF62A5CEE34A}" type="slidenum"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8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3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0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4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6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7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8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0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51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2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4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55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6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7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8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60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1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2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64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5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6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7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8.xml"/>
</Relationships>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409760" y="4084920"/>
            <a:ext cx="6324120" cy="54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30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X a X de XXXXXX de 2018 • Brasília/DF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990720" y="2205000"/>
            <a:ext cx="7162560" cy="161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5000" spc="97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INSERIR O TÍTULO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5000" spc="97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DO EVENTO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4" name="fundo_powerpoint_kit_eventos_2018_eleitoral2_capa_verde.jpg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125" name="CustomShape 3"/>
          <p:cNvSpPr/>
          <p:nvPr/>
        </p:nvSpPr>
        <p:spPr>
          <a:xfrm>
            <a:off x="991440" y="1268640"/>
            <a:ext cx="7162560" cy="408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5000" spc="97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MANEJO CLÍNICO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5000" spc="97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DA TUBERCULOSE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5000" spc="97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Módulo 4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5000" spc="97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Retratamento, Falência e Resistência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6" name="Imagem 4" descr=""/>
          <p:cNvPicPr/>
          <p:nvPr/>
        </p:nvPicPr>
        <p:blipFill>
          <a:blip r:embed="rId2"/>
          <a:stretch/>
        </p:blipFill>
        <p:spPr>
          <a:xfrm>
            <a:off x="383400" y="5352120"/>
            <a:ext cx="1213920" cy="11664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0" y="0"/>
            <a:ext cx="9143640" cy="11250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– </a:t>
            </a: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conduta terapêutica recomendada para JLCC na UBS é: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 rot="5400000">
            <a:off x="4454640" y="-1426320"/>
            <a:ext cx="118584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44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Iniciar o esquema básico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CustomShape 3"/>
          <p:cNvSpPr/>
          <p:nvPr/>
        </p:nvSpPr>
        <p:spPr>
          <a:xfrm>
            <a:off x="428760" y="168696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4"/>
          <p:cNvSpPr/>
          <p:nvPr/>
        </p:nvSpPr>
        <p:spPr>
          <a:xfrm rot="5400000">
            <a:off x="4194360" y="244080"/>
            <a:ext cx="1686240" cy="735552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44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Iniciar o esquema de retratamento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5"/>
          <p:cNvSpPr/>
          <p:nvPr/>
        </p:nvSpPr>
        <p:spPr>
          <a:xfrm>
            <a:off x="428760" y="3294360"/>
            <a:ext cx="930600" cy="1220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6"/>
          <p:cNvSpPr/>
          <p:nvPr/>
        </p:nvSpPr>
        <p:spPr>
          <a:xfrm rot="5400000">
            <a:off x="4326480" y="1992240"/>
            <a:ext cx="144180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Encaminhar para a referência secundária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7"/>
          <p:cNvSpPr/>
          <p:nvPr/>
        </p:nvSpPr>
        <p:spPr>
          <a:xfrm>
            <a:off x="428760" y="504288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Imagem 1" descr=""/>
          <p:cNvPicPr/>
          <p:nvPr/>
        </p:nvPicPr>
        <p:blipFill>
          <a:blip r:embed="rId1"/>
          <a:stretch/>
        </p:blipFill>
        <p:spPr>
          <a:xfrm>
            <a:off x="254160" y="254160"/>
            <a:ext cx="8635680" cy="6349680"/>
          </a:xfrm>
          <a:prstGeom prst="rect">
            <a:avLst/>
          </a:prstGeom>
          <a:ln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0" y="0"/>
            <a:ext cx="9143640" cy="11250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– </a:t>
            </a: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conduta terapêutica recomendada para JLCC na UBS é: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 rot="5400000">
            <a:off x="4454640" y="-1426320"/>
            <a:ext cx="1185840" cy="733536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00b050"/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pt-BR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Iniciar o esquema básico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3"/>
          <p:cNvSpPr/>
          <p:nvPr/>
        </p:nvSpPr>
        <p:spPr>
          <a:xfrm>
            <a:off x="428760" y="168696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4"/>
          <p:cNvSpPr/>
          <p:nvPr/>
        </p:nvSpPr>
        <p:spPr>
          <a:xfrm rot="5400000">
            <a:off x="4194360" y="244080"/>
            <a:ext cx="1686240" cy="735552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44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Iniciar o esquema de retratamento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CustomShape 5"/>
          <p:cNvSpPr/>
          <p:nvPr/>
        </p:nvSpPr>
        <p:spPr>
          <a:xfrm>
            <a:off x="428760" y="3294360"/>
            <a:ext cx="930600" cy="1220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6"/>
          <p:cNvSpPr/>
          <p:nvPr/>
        </p:nvSpPr>
        <p:spPr>
          <a:xfrm rot="5400000">
            <a:off x="4304160" y="1982160"/>
            <a:ext cx="144180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Encaminhar para a referência secundária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7"/>
          <p:cNvSpPr/>
          <p:nvPr/>
        </p:nvSpPr>
        <p:spPr>
          <a:xfrm>
            <a:off x="428760" y="504288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323640" y="548640"/>
            <a:ext cx="8568720" cy="5832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Repetiram a baciloscopia e solicitaram cultura com teste de sensibilidade.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Não havia TRM-TB disponível.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Foi iniciado o esquema básico, em regime autoadministrado, por dificuldades operacionais da UBS.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467640" y="1628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retorno de JLCC foi agendado para 30 dias ou antes, caso apresentasse alguma reação adversa após o início do tratamento.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0" y="0"/>
            <a:ext cx="9143640" cy="12679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 – Sobre o TDO é correto afirmar: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 rot="5400000">
            <a:off x="4342320" y="-1537920"/>
            <a:ext cx="1410480" cy="768960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Está indicado apenas para pessoas com risco de abandono e em retratamento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3"/>
          <p:cNvSpPr/>
          <p:nvPr/>
        </p:nvSpPr>
        <p:spPr>
          <a:xfrm>
            <a:off x="251640" y="1779480"/>
            <a:ext cx="950760" cy="11196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4"/>
          <p:cNvSpPr/>
          <p:nvPr/>
        </p:nvSpPr>
        <p:spPr>
          <a:xfrm rot="5400000">
            <a:off x="4252680" y="175320"/>
            <a:ext cx="1491480" cy="763200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Está indicado de acordo com a vontade da pessoa em tratamento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5"/>
          <p:cNvSpPr/>
          <p:nvPr/>
        </p:nvSpPr>
        <p:spPr>
          <a:xfrm>
            <a:off x="251640" y="3393720"/>
            <a:ext cx="930600" cy="116244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6"/>
          <p:cNvSpPr/>
          <p:nvPr/>
        </p:nvSpPr>
        <p:spPr>
          <a:xfrm rot="5400000">
            <a:off x="4244760" y="1860840"/>
            <a:ext cx="1528200" cy="761148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Está indicado para todas as pessoas com tuberculose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7"/>
          <p:cNvSpPr/>
          <p:nvPr/>
        </p:nvSpPr>
        <p:spPr>
          <a:xfrm>
            <a:off x="251640" y="5079240"/>
            <a:ext cx="950760" cy="113652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Imagem 1" descr=""/>
          <p:cNvPicPr/>
          <p:nvPr/>
        </p:nvPicPr>
        <p:blipFill>
          <a:blip r:embed="rId1"/>
          <a:stretch/>
        </p:blipFill>
        <p:spPr>
          <a:xfrm>
            <a:off x="254160" y="254160"/>
            <a:ext cx="8635680" cy="6349680"/>
          </a:xfrm>
          <a:prstGeom prst="rect">
            <a:avLst/>
          </a:prstGeom>
          <a:ln>
            <a:noFill/>
          </a:ln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0" y="0"/>
            <a:ext cx="9143640" cy="12679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 – Sobre o TDO é correto afirmar: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 rot="5400000">
            <a:off x="4384800" y="-1580400"/>
            <a:ext cx="1325160" cy="768960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Está indicado apenas para pessoas com risco de abandono e em retratamento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251640" y="1723320"/>
            <a:ext cx="950760" cy="11469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4"/>
          <p:cNvSpPr/>
          <p:nvPr/>
        </p:nvSpPr>
        <p:spPr>
          <a:xfrm rot="5400000">
            <a:off x="4234320" y="113760"/>
            <a:ext cx="1528200" cy="763200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Está indicado de acordo com a vontade da pessoa em tratamento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5"/>
          <p:cNvSpPr/>
          <p:nvPr/>
        </p:nvSpPr>
        <p:spPr>
          <a:xfrm>
            <a:off x="251640" y="3317400"/>
            <a:ext cx="930600" cy="11908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6"/>
          <p:cNvSpPr/>
          <p:nvPr/>
        </p:nvSpPr>
        <p:spPr>
          <a:xfrm rot="5400000">
            <a:off x="4234320" y="1832040"/>
            <a:ext cx="1565640" cy="76284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f0000"/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Está indicado para todas as pessoas com tuberculose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7"/>
          <p:cNvSpPr/>
          <p:nvPr/>
        </p:nvSpPr>
        <p:spPr>
          <a:xfrm>
            <a:off x="251640" y="5044320"/>
            <a:ext cx="950760" cy="11646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395640" y="216000"/>
            <a:ext cx="8352720" cy="6381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 7º dia de tratamento, JLCC voltou à UBS.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Familiares relataram que ele vinha apresentando confusão mental e agitação, além de estar dormindo mal.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Realizada glicemia capilar: 450mg/dL.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0" y="0"/>
            <a:ext cx="9143640" cy="12679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9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– Diante dessa situação, qual conduta a equipe da UBS deverá tomar?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 rot="5400000">
            <a:off x="4287600" y="-1135080"/>
            <a:ext cx="151992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Medicar com insulina regular e recomendar que retorne ao seu endocrinologista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3"/>
          <p:cNvSpPr/>
          <p:nvPr/>
        </p:nvSpPr>
        <p:spPr>
          <a:xfrm>
            <a:off x="428760" y="197856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4"/>
          <p:cNvSpPr/>
          <p:nvPr/>
        </p:nvSpPr>
        <p:spPr>
          <a:xfrm rot="5400000">
            <a:off x="4411080" y="486360"/>
            <a:ext cx="1252440" cy="735552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Tentar uma vaga em hospital de referência para TB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5"/>
          <p:cNvSpPr/>
          <p:nvPr/>
        </p:nvSpPr>
        <p:spPr>
          <a:xfrm>
            <a:off x="428760" y="3536280"/>
            <a:ext cx="930600" cy="1220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6"/>
          <p:cNvSpPr/>
          <p:nvPr/>
        </p:nvSpPr>
        <p:spPr>
          <a:xfrm rot="5400000">
            <a:off x="4401360" y="1942200"/>
            <a:ext cx="129240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Encaminhá-lo imediatamente a um serviço de emergência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7"/>
          <p:cNvSpPr/>
          <p:nvPr/>
        </p:nvSpPr>
        <p:spPr>
          <a:xfrm>
            <a:off x="428760" y="499320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Orientações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395640" y="1825560"/>
            <a:ext cx="856872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Slides fundo </a:t>
            </a:r>
            <a:r>
              <a:rPr b="1" lang="pt-BR" sz="4800" spc="-1" strike="noStrike">
                <a:solidFill>
                  <a:srgbClr val="92d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verde</a:t>
            </a:r>
            <a:r>
              <a:rPr b="1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caso clínico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Slides fundo </a:t>
            </a:r>
            <a:r>
              <a:rPr b="1" lang="pt-BR" sz="4800" spc="-1" strike="noStrike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azul</a:t>
            </a:r>
            <a:r>
              <a:rPr b="1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teoria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Slides fundo </a:t>
            </a:r>
            <a:r>
              <a:rPr b="1" lang="pt-BR" sz="4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vinho</a:t>
            </a:r>
            <a:r>
              <a:rPr b="1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discussão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Slides fundo </a:t>
            </a:r>
            <a:r>
              <a:rPr b="1" lang="pt-BR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branco</a:t>
            </a:r>
            <a:r>
              <a:rPr b="1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perguntas/respostas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Imagem 1" descr=""/>
          <p:cNvPicPr/>
          <p:nvPr/>
        </p:nvPicPr>
        <p:blipFill>
          <a:blip r:embed="rId1"/>
          <a:stretch/>
        </p:blipFill>
        <p:spPr>
          <a:xfrm>
            <a:off x="254160" y="254160"/>
            <a:ext cx="8635680" cy="6349680"/>
          </a:xfrm>
          <a:prstGeom prst="rect">
            <a:avLst/>
          </a:prstGeom>
          <a:ln>
            <a:noFill/>
          </a:ln>
        </p:spPr>
      </p:pic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0" y="0"/>
            <a:ext cx="9143640" cy="12679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9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– Diante dessa situação, qual conduta a equipe da UBS deverá tomar?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 rot="5400000">
            <a:off x="4287600" y="-1135080"/>
            <a:ext cx="151992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Medicar com insulina regular e recomendar que retorne ao seu endocrinologista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428760" y="197856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4"/>
          <p:cNvSpPr/>
          <p:nvPr/>
        </p:nvSpPr>
        <p:spPr>
          <a:xfrm rot="5400000">
            <a:off x="4411080" y="486360"/>
            <a:ext cx="1252440" cy="735552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Tentar uma vaga em hospital de referência para TB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5"/>
          <p:cNvSpPr/>
          <p:nvPr/>
        </p:nvSpPr>
        <p:spPr>
          <a:xfrm>
            <a:off x="428760" y="3536280"/>
            <a:ext cx="930600" cy="1220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6"/>
          <p:cNvSpPr/>
          <p:nvPr/>
        </p:nvSpPr>
        <p:spPr>
          <a:xfrm rot="5400000">
            <a:off x="4401360" y="1942200"/>
            <a:ext cx="1292400" cy="733536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f0000"/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Encaminhá-lo imediatamente a um serviço de emergência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7"/>
          <p:cNvSpPr/>
          <p:nvPr/>
        </p:nvSpPr>
        <p:spPr>
          <a:xfrm>
            <a:off x="428760" y="499320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467640" y="1052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JLCC foi encaminhado ao serviço de emergência mais próximo, em ambulância  com médico, levando o relato do diagnóstico da TB e a sua evolução.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395640" y="515880"/>
            <a:ext cx="8496720" cy="5793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 emergência</a:t>
            </a:r>
            <a:r>
              <a:rPr b="0" lang="pt-BR" sz="4800" spc="-1" strike="noStrike">
                <a:solidFill>
                  <a:srgbClr val="4f622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</a:t>
            </a:r>
            <a:r>
              <a:rPr b="0" lang="pt-BR" sz="4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foi diagnosticado com cetoacidose diabética.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Iniciou tratamento no quarto de isolamento e, em seguida, foi transferido para o isolamento da UTI onde permaneceu por 72 horas, com alta hospitalar em 7 dias.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0" y="0"/>
            <a:ext cx="9143640" cy="12679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9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 – Sobre a internação de pessoas com TB é correto afirmar: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 rot="5400000">
            <a:off x="4468320" y="-1631880"/>
            <a:ext cx="1224720" cy="768960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Pode ser considerada em condições de vulnerabilidade social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3"/>
          <p:cNvSpPr/>
          <p:nvPr/>
        </p:nvSpPr>
        <p:spPr>
          <a:xfrm>
            <a:off x="251640" y="1662480"/>
            <a:ext cx="950760" cy="116784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4"/>
          <p:cNvSpPr/>
          <p:nvPr/>
        </p:nvSpPr>
        <p:spPr>
          <a:xfrm rot="5400000">
            <a:off x="4036320" y="214920"/>
            <a:ext cx="2002320" cy="77097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Deve ocorrer apenas em locais com vagas exclusivas para pessoas com tuberculose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5"/>
          <p:cNvSpPr/>
          <p:nvPr/>
        </p:nvSpPr>
        <p:spPr>
          <a:xfrm>
            <a:off x="251640" y="3446280"/>
            <a:ext cx="930600" cy="12124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6"/>
          <p:cNvSpPr/>
          <p:nvPr/>
        </p:nvSpPr>
        <p:spPr>
          <a:xfrm rot="5400000">
            <a:off x="4424400" y="2063520"/>
            <a:ext cx="1102680" cy="754524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Só deve ocorrer em situações de emergência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7"/>
          <p:cNvSpPr/>
          <p:nvPr/>
        </p:nvSpPr>
        <p:spPr>
          <a:xfrm>
            <a:off x="251640" y="5223600"/>
            <a:ext cx="950760" cy="11854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Imagem 1" descr=""/>
          <p:cNvPicPr/>
          <p:nvPr/>
        </p:nvPicPr>
        <p:blipFill>
          <a:blip r:embed="rId1"/>
          <a:stretch/>
        </p:blipFill>
        <p:spPr>
          <a:xfrm>
            <a:off x="254160" y="254160"/>
            <a:ext cx="8635680" cy="6349680"/>
          </a:xfrm>
          <a:prstGeom prst="rect">
            <a:avLst/>
          </a:prstGeom>
          <a:ln>
            <a:noFill/>
          </a:ln>
        </p:spPr>
      </p:pic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0" y="0"/>
            <a:ext cx="9143640" cy="12679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9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 – Sobre a internação de pessoas com TB é correto afirmar: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2"/>
          <p:cNvSpPr/>
          <p:nvPr/>
        </p:nvSpPr>
        <p:spPr>
          <a:xfrm rot="5400000">
            <a:off x="4430880" y="-1608840"/>
            <a:ext cx="1233360" cy="78336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00b050"/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Pode ser considerada em condições de vulnerabilidade social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3"/>
          <p:cNvSpPr/>
          <p:nvPr/>
        </p:nvSpPr>
        <p:spPr>
          <a:xfrm>
            <a:off x="179640" y="175356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4"/>
          <p:cNvSpPr/>
          <p:nvPr/>
        </p:nvSpPr>
        <p:spPr>
          <a:xfrm rot="5400000">
            <a:off x="4137120" y="142920"/>
            <a:ext cx="1800720" cy="78537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Deve ocorrer apenas em locais com vagas exclusivas para pessoas com tuberculose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5"/>
          <p:cNvSpPr/>
          <p:nvPr/>
        </p:nvSpPr>
        <p:spPr>
          <a:xfrm>
            <a:off x="179640" y="3442320"/>
            <a:ext cx="930600" cy="1220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CustomShape 6"/>
          <p:cNvSpPr/>
          <p:nvPr/>
        </p:nvSpPr>
        <p:spPr>
          <a:xfrm rot="5400000">
            <a:off x="4420080" y="1896120"/>
            <a:ext cx="1110600" cy="768960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Só deve ocorrer em situações de emergência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CustomShape 7"/>
          <p:cNvSpPr/>
          <p:nvPr/>
        </p:nvSpPr>
        <p:spPr>
          <a:xfrm>
            <a:off x="179640" y="512388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Indicações de internação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TextShape 2"/>
          <p:cNvSpPr txBox="1"/>
          <p:nvPr/>
        </p:nvSpPr>
        <p:spPr>
          <a:xfrm>
            <a:off x="457200" y="1772640"/>
            <a:ext cx="8229240" cy="4608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Meningoencefalite tuberculosa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Intolerância medicamentosa não controlável em ambulatório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Estado geral que não permita tratamento em ambulatório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Indicações de internação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457200" y="1917000"/>
            <a:ext cx="8229240" cy="4209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Intercorrências clínicas e/ou cirúrgicas relacionadas ou não à TB que necessitem de tratamento e/ou procedimento em unidade hospitalar</a:t>
            </a:r>
            <a:r>
              <a:rPr b="0" lang="pt-BR" sz="4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Indicações de internação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TextShape 2"/>
          <p:cNvSpPr txBox="1"/>
          <p:nvPr/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Situação de vulnerabilidade social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Grupos com maior possibilidade de abandono, especialmente se for caso de retratamento, falência ou resistência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323640" y="476640"/>
            <a:ext cx="8424720" cy="6120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JLCC está com 70 anos de idade e  viúvo.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Possui diabetes há 19 anos que acompanha com endocrinologista particular.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Relata fazer dieta irregular, usa hipoglicemiante oral.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251640" y="332640"/>
            <a:ext cx="8640720" cy="5649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JLCC compareceu à consulta agendada após o início do tratamento. 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Sentia-se bem e estava em acompanhamento com seu endocrinologista, que reorientou sua dieta e ajustou a medicação com insulina.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Shape 1"/>
          <p:cNvSpPr txBox="1"/>
          <p:nvPr/>
        </p:nvSpPr>
        <p:spPr>
          <a:xfrm>
            <a:off x="251640" y="188640"/>
            <a:ext cx="8712720" cy="6336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JLCC disse que estava usando regularmente os medicamentos da TB e que não os interrompeu mesmo durante a internação hospitalar.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Mantém o peso mas refere melhora do estado geral.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Baciloscopia de 1º mês (++)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2º mês de tratamento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TextShape 2"/>
          <p:cNvSpPr txBox="1"/>
          <p:nvPr/>
        </p:nvSpPr>
        <p:spPr>
          <a:xfrm>
            <a:off x="323640" y="1700640"/>
            <a:ext cx="8434800" cy="5040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JLCC relata sentir-se bem. Ganhou 1Kg.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Baciloscopia positiva (+)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 da cultura inicial: positiva para </a:t>
            </a:r>
            <a:r>
              <a:rPr b="0" i="1" lang="pt-BR" sz="40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M. tuberculosis.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Teste de sensibilidade em andamento.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0" y="0"/>
            <a:ext cx="9143640" cy="11250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 – </a:t>
            </a: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conduta terapêutica recomendada para JLCC na UBS, ao final do 2º mês é: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 rot="5400000">
            <a:off x="4454640" y="-1426320"/>
            <a:ext cx="118584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Manter a fase intensiva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428760" y="168696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 rot="5400000">
            <a:off x="4194360" y="244080"/>
            <a:ext cx="1686240" cy="735552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Iniciar a fase de manutenção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428760" y="3294360"/>
            <a:ext cx="930600" cy="1220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 rot="5400000">
            <a:off x="4326480" y="1992240"/>
            <a:ext cx="144180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Encaminhar para a referência secundária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CustomShape 7"/>
          <p:cNvSpPr/>
          <p:nvPr/>
        </p:nvSpPr>
        <p:spPr>
          <a:xfrm>
            <a:off x="428760" y="504288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Imagem 1" descr=""/>
          <p:cNvPicPr/>
          <p:nvPr/>
        </p:nvPicPr>
        <p:blipFill>
          <a:blip r:embed="rId1"/>
          <a:stretch/>
        </p:blipFill>
        <p:spPr>
          <a:xfrm>
            <a:off x="254160" y="254160"/>
            <a:ext cx="8635680" cy="6349680"/>
          </a:xfrm>
          <a:prstGeom prst="rect">
            <a:avLst/>
          </a:prstGeom>
          <a:ln>
            <a:noFill/>
          </a:ln>
        </p:spPr>
      </p:pic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0" y="0"/>
            <a:ext cx="9143640" cy="11250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 – </a:t>
            </a: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conduta terapêutica recomendada para JLCC na UBS, ao final do 2º mês é: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CustomShape 2"/>
          <p:cNvSpPr/>
          <p:nvPr/>
        </p:nvSpPr>
        <p:spPr>
          <a:xfrm rot="5400000">
            <a:off x="4454640" y="-1426320"/>
            <a:ext cx="1185840" cy="733536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00b050"/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Manter a fase intensiva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0" name="CustomShape 3"/>
          <p:cNvSpPr/>
          <p:nvPr/>
        </p:nvSpPr>
        <p:spPr>
          <a:xfrm>
            <a:off x="428760" y="168696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CustomShape 4"/>
          <p:cNvSpPr/>
          <p:nvPr/>
        </p:nvSpPr>
        <p:spPr>
          <a:xfrm rot="5400000">
            <a:off x="4194360" y="244080"/>
            <a:ext cx="1686240" cy="735552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Iniciar a fase de manutenção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2" name="CustomShape 5"/>
          <p:cNvSpPr/>
          <p:nvPr/>
        </p:nvSpPr>
        <p:spPr>
          <a:xfrm>
            <a:off x="428760" y="3294360"/>
            <a:ext cx="930600" cy="1220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CustomShape 6"/>
          <p:cNvSpPr/>
          <p:nvPr/>
        </p:nvSpPr>
        <p:spPr>
          <a:xfrm rot="5400000">
            <a:off x="4326480" y="1992240"/>
            <a:ext cx="144180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Encaminhar para a referência secundária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CustomShape 7"/>
          <p:cNvSpPr/>
          <p:nvPr/>
        </p:nvSpPr>
        <p:spPr>
          <a:xfrm>
            <a:off x="428760" y="504288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251640" y="1546920"/>
            <a:ext cx="8624520" cy="41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60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Foi mantida a fase intensiva, com reavaliação ao final do terceiro mês.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extShape 1"/>
          <p:cNvSpPr txBox="1"/>
          <p:nvPr/>
        </p:nvSpPr>
        <p:spPr>
          <a:xfrm>
            <a:off x="457200" y="332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3º mês de tratamento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TextShape 2"/>
          <p:cNvSpPr txBox="1"/>
          <p:nvPr/>
        </p:nvSpPr>
        <p:spPr>
          <a:xfrm>
            <a:off x="457200" y="1469520"/>
            <a:ext cx="8229240" cy="5257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JLCC relata indisposição, atribuída à dificuldade no controle do diabetes.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Ganhou mais 1 Kg.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Baciloscopia: positiva (+)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pt-BR" sz="40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 do teste de sensibilidade: resistência à rifampicina e isoniazida.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1"/>
          <p:cNvSpPr txBox="1"/>
          <p:nvPr/>
        </p:nvSpPr>
        <p:spPr>
          <a:xfrm>
            <a:off x="0" y="0"/>
            <a:ext cx="9143640" cy="11250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 – Qual a conduta recomendada para JLCC na UBS, ao final do 3º mês é: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CustomShape 2"/>
          <p:cNvSpPr/>
          <p:nvPr/>
        </p:nvSpPr>
        <p:spPr>
          <a:xfrm rot="5400000">
            <a:off x="4454640" y="-1469880"/>
            <a:ext cx="118584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Ajustar a dose ou tentar um novo esquema de tratamento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CustomShape 3"/>
          <p:cNvSpPr/>
          <p:nvPr/>
        </p:nvSpPr>
        <p:spPr>
          <a:xfrm>
            <a:off x="428760" y="164340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4"/>
          <p:cNvSpPr/>
          <p:nvPr/>
        </p:nvSpPr>
        <p:spPr>
          <a:xfrm rot="5400000">
            <a:off x="4194360" y="200880"/>
            <a:ext cx="1686240" cy="735552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Iniciar a fase de manutenção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2" name="CustomShape 5"/>
          <p:cNvSpPr/>
          <p:nvPr/>
        </p:nvSpPr>
        <p:spPr>
          <a:xfrm>
            <a:off x="428760" y="3251160"/>
            <a:ext cx="930600" cy="1220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CustomShape 6"/>
          <p:cNvSpPr/>
          <p:nvPr/>
        </p:nvSpPr>
        <p:spPr>
          <a:xfrm rot="5400000">
            <a:off x="4326480" y="1948680"/>
            <a:ext cx="144180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Encaminhar para a referência terciária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CustomShape 7"/>
          <p:cNvSpPr/>
          <p:nvPr/>
        </p:nvSpPr>
        <p:spPr>
          <a:xfrm>
            <a:off x="428760" y="499932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Imagem 1" descr=""/>
          <p:cNvPicPr/>
          <p:nvPr/>
        </p:nvPicPr>
        <p:blipFill>
          <a:blip r:embed="rId1"/>
          <a:stretch/>
        </p:blipFill>
        <p:spPr>
          <a:xfrm>
            <a:off x="254160" y="254160"/>
            <a:ext cx="8635680" cy="634968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323640" y="1917000"/>
            <a:ext cx="8496720" cy="2808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Relata ter tido TB há 5 anos com tratamento regular, completo e autoadministrado.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0" y="0"/>
            <a:ext cx="9143640" cy="11250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 – Qual a conduta recomendada para JLCC na UBS, ao final do 3º mês é: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CustomShape 2"/>
          <p:cNvSpPr/>
          <p:nvPr/>
        </p:nvSpPr>
        <p:spPr>
          <a:xfrm rot="5400000">
            <a:off x="4454640" y="-1426320"/>
            <a:ext cx="118584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Ajustar a dose ou tentar um novo esquema de tratamento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8" name="CustomShape 3"/>
          <p:cNvSpPr/>
          <p:nvPr/>
        </p:nvSpPr>
        <p:spPr>
          <a:xfrm>
            <a:off x="428760" y="168696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CustomShape 4"/>
          <p:cNvSpPr/>
          <p:nvPr/>
        </p:nvSpPr>
        <p:spPr>
          <a:xfrm rot="5400000">
            <a:off x="4194360" y="244080"/>
            <a:ext cx="1686240" cy="735552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Iniciar a fase de manutenção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0" name="CustomShape 5"/>
          <p:cNvSpPr/>
          <p:nvPr/>
        </p:nvSpPr>
        <p:spPr>
          <a:xfrm>
            <a:off x="428760" y="3294360"/>
            <a:ext cx="930600" cy="1220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CustomShape 6"/>
          <p:cNvSpPr/>
          <p:nvPr/>
        </p:nvSpPr>
        <p:spPr>
          <a:xfrm rot="5400000">
            <a:off x="4326480" y="1992240"/>
            <a:ext cx="1441800" cy="733536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f0000"/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Encaminhar para a referência terciária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CustomShape 7"/>
          <p:cNvSpPr/>
          <p:nvPr/>
        </p:nvSpPr>
        <p:spPr>
          <a:xfrm>
            <a:off x="428760" y="504288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Falência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4" name="TextShape 2"/>
          <p:cNvSpPr txBox="1"/>
          <p:nvPr/>
        </p:nvSpPr>
        <p:spPr>
          <a:xfrm>
            <a:off x="539640" y="1268640"/>
            <a:ext cx="8074800" cy="5184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pt-BR" sz="40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Baciloscopia no início do tratamento  </a:t>
            </a:r>
            <a:r>
              <a:rPr b="1" lang="pt-BR" sz="40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fortemente positiva</a:t>
            </a:r>
            <a:r>
              <a:rPr b="0" lang="pt-BR" sz="40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(++ ou +++) e assim </a:t>
            </a:r>
            <a:r>
              <a:rPr b="1" lang="pt-BR" sz="40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permanece</a:t>
            </a:r>
            <a:r>
              <a:rPr b="0" lang="pt-BR" sz="40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até o 4º mês.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pt-BR" sz="40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Baciloscopia no início do tratamento </a:t>
            </a:r>
            <a:r>
              <a:rPr b="1" lang="pt-BR" sz="40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positiva</a:t>
            </a:r>
            <a:r>
              <a:rPr b="0" lang="pt-BR" sz="40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 seguida de </a:t>
            </a:r>
            <a:r>
              <a:rPr b="1" lang="pt-BR" sz="40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negativação</a:t>
            </a:r>
            <a:r>
              <a:rPr b="0" lang="pt-BR" sz="40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 nova </a:t>
            </a:r>
            <a:r>
              <a:rPr b="1" lang="pt-BR" sz="40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positividade,</a:t>
            </a:r>
            <a:r>
              <a:rPr b="0" lang="pt-BR" sz="40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por dois meses consecutivos, a partir do 4º mês.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Falência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TextShape 2"/>
          <p:cNvSpPr txBox="1"/>
          <p:nvPr/>
        </p:nvSpPr>
        <p:spPr>
          <a:xfrm>
            <a:off x="673200" y="2205000"/>
            <a:ext cx="7858800" cy="2016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pt-BR" sz="48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Persistência da positividade do escarro ao final do tratamento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Resistência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TextShape 2"/>
          <p:cNvSpPr txBox="1"/>
          <p:nvPr/>
        </p:nvSpPr>
        <p:spPr>
          <a:xfrm>
            <a:off x="251640" y="2061000"/>
            <a:ext cx="8640720" cy="3960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Mutação genética do </a:t>
            </a:r>
            <a:r>
              <a:rPr b="0" i="1" lang="pt-BR" sz="44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Mycobacterium tuberculosis, </a:t>
            </a:r>
            <a:r>
              <a:rPr b="0" lang="pt-BR" sz="44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durante seu processo de multiplicação, que confere resistência natural aos medicamento do tratamento da tuberculose.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Resistência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TextShape 2"/>
          <p:cNvSpPr txBox="1"/>
          <p:nvPr/>
        </p:nvSpPr>
        <p:spPr>
          <a:xfrm>
            <a:off x="323640" y="2277000"/>
            <a:ext cx="8496720" cy="3528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Ocorre, principalmente, em ambientes com condições favoráveis de nutrição, oxigenação e pH, tal qual o interior da cavidade pulmonar.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Tipos de Resistência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TextShape 2"/>
          <p:cNvSpPr txBox="1"/>
          <p:nvPr/>
        </p:nvSpPr>
        <p:spPr>
          <a:xfrm>
            <a:off x="360000" y="1584000"/>
            <a:ext cx="8388000" cy="5085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b="1" lang="pt-BR" sz="36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Primária</a:t>
            </a:r>
            <a:r>
              <a:rPr b="0" lang="pt-BR" sz="36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→ pessoas nunca tratadas para TB e foram contaminadas por bacilos previamente resistentes.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1" lang="pt-BR" sz="36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Secundária ou adquirida </a:t>
            </a:r>
            <a:r>
              <a:rPr b="0" lang="pt-BR" sz="3600" spc="-1" strike="noStrike">
                <a:solidFill>
                  <a:srgbClr val="00339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 pessoas com TB inicialmente sensível, que se torna resistente após exposição aos medicamentos: esquemas inadequados, uso irregular. 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tratamento anterior para TB é um dos fatores relacionados à maior frequência de resistência, principalmente se houver história de tratamento irregular e/ou abandono.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Shape 1"/>
          <p:cNvSpPr txBox="1"/>
          <p:nvPr/>
        </p:nvSpPr>
        <p:spPr>
          <a:xfrm>
            <a:off x="323640" y="332640"/>
            <a:ext cx="8424720" cy="6264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persistência de baciloscopia positiva no </a:t>
            </a:r>
            <a:r>
              <a:rPr b="1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2º mês</a:t>
            </a:r>
            <a:r>
              <a:rPr b="0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tratamento </a:t>
            </a:r>
            <a:r>
              <a:rPr b="1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não</a:t>
            </a:r>
            <a:r>
              <a:rPr b="0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caracteriza falência.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Recomenda-se realizar TRM-TB, cultura e teste de sensibilidade para o</a:t>
            </a:r>
            <a:r>
              <a:rPr b="0" lang="pt-BR" sz="54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diagnóstico precoce</a:t>
            </a:r>
            <a:r>
              <a:rPr b="0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resistência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467640" y="1628640"/>
            <a:ext cx="8280720" cy="2808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JLCC foi encaminhado à referência terciária onde foi iniciado o esquema para TBMDR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4º mês de tratamento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TextShape 2"/>
          <p:cNvSpPr txBox="1"/>
          <p:nvPr/>
        </p:nvSpPr>
        <p:spPr>
          <a:xfrm>
            <a:off x="179640" y="2277000"/>
            <a:ext cx="8784720" cy="3960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JLCC ganhou mais 1 Kg.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Baciloscopia positiva ++.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79640" y="332640"/>
            <a:ext cx="8784720" cy="6336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Chegou à UBS emagrecido.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restante do exame físico não mostrou anormalidades.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Trouxe os resultados de duas baciloscopias de escarro realizadas na rede privada.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16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Resultados: positivas (++)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0" y="0"/>
            <a:ext cx="9143640" cy="142848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9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 – A conduta apropriada para JLCC é: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9" name="CustomShape 2"/>
          <p:cNvSpPr/>
          <p:nvPr/>
        </p:nvSpPr>
        <p:spPr>
          <a:xfrm rot="5400000">
            <a:off x="4256280" y="-1485000"/>
            <a:ext cx="1516680" cy="768960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Encaminhar para avaliação com o endocrinologista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0" name="CustomShape 3"/>
          <p:cNvSpPr/>
          <p:nvPr/>
        </p:nvSpPr>
        <p:spPr>
          <a:xfrm>
            <a:off x="218520" y="1845720"/>
            <a:ext cx="950760" cy="10897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1" name="CustomShape 4"/>
          <p:cNvSpPr/>
          <p:nvPr/>
        </p:nvSpPr>
        <p:spPr>
          <a:xfrm rot="5400000">
            <a:off x="4172400" y="321480"/>
            <a:ext cx="1729800" cy="777600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Verificar adesão ao tratamento e resultado teste de sensibilidade de 2ª linha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2" name="CustomShape 5"/>
          <p:cNvSpPr/>
          <p:nvPr/>
        </p:nvSpPr>
        <p:spPr>
          <a:xfrm>
            <a:off x="218520" y="3628080"/>
            <a:ext cx="930600" cy="113112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CustomShape 6"/>
          <p:cNvSpPr/>
          <p:nvPr/>
        </p:nvSpPr>
        <p:spPr>
          <a:xfrm rot="5400000">
            <a:off x="4448880" y="1956600"/>
            <a:ext cx="1197360" cy="775548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Trocar o esquema para TBXDR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4" name="CustomShape 7"/>
          <p:cNvSpPr/>
          <p:nvPr/>
        </p:nvSpPr>
        <p:spPr>
          <a:xfrm>
            <a:off x="218520" y="5262840"/>
            <a:ext cx="950760" cy="11062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" name="Imagem 1" descr=""/>
          <p:cNvPicPr/>
          <p:nvPr/>
        </p:nvPicPr>
        <p:blipFill>
          <a:blip r:embed="rId1"/>
          <a:stretch/>
        </p:blipFill>
        <p:spPr>
          <a:xfrm>
            <a:off x="254160" y="254160"/>
            <a:ext cx="8635680" cy="6349680"/>
          </a:xfrm>
          <a:prstGeom prst="rect">
            <a:avLst/>
          </a:prstGeom>
          <a:ln>
            <a:noFill/>
          </a:ln>
        </p:spPr>
      </p:pic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0" y="0"/>
            <a:ext cx="9143640" cy="142848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9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 – A conduta apropriada para JLCC é: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7" name="CustomShape 2"/>
          <p:cNvSpPr/>
          <p:nvPr/>
        </p:nvSpPr>
        <p:spPr>
          <a:xfrm rot="5400000">
            <a:off x="4256280" y="-1485000"/>
            <a:ext cx="1516680" cy="768960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Encaminhar para avaliação com o endocrinologista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8" name="CustomShape 3"/>
          <p:cNvSpPr/>
          <p:nvPr/>
        </p:nvSpPr>
        <p:spPr>
          <a:xfrm>
            <a:off x="218520" y="1845720"/>
            <a:ext cx="950760" cy="10897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9" name="CustomShape 4"/>
          <p:cNvSpPr/>
          <p:nvPr/>
        </p:nvSpPr>
        <p:spPr>
          <a:xfrm rot="5400000">
            <a:off x="4172400" y="321480"/>
            <a:ext cx="1729800" cy="77760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fc000"/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Verificar adesão ao tratamento e resultado teste de sensibilidade de 2ª linha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0" name="CustomShape 5"/>
          <p:cNvSpPr/>
          <p:nvPr/>
        </p:nvSpPr>
        <p:spPr>
          <a:xfrm>
            <a:off x="218520" y="3628080"/>
            <a:ext cx="930600" cy="113112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1" name="CustomShape 6"/>
          <p:cNvSpPr/>
          <p:nvPr/>
        </p:nvSpPr>
        <p:spPr>
          <a:xfrm rot="5400000">
            <a:off x="4448880" y="1956600"/>
            <a:ext cx="1197360" cy="775548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Trocar o esquema para TBXDR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2" name="CustomShape 7"/>
          <p:cNvSpPr/>
          <p:nvPr/>
        </p:nvSpPr>
        <p:spPr>
          <a:xfrm>
            <a:off x="218520" y="5262840"/>
            <a:ext cx="950760" cy="11062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TextShape 1"/>
          <p:cNvSpPr txBox="1"/>
          <p:nvPr/>
        </p:nvSpPr>
        <p:spPr>
          <a:xfrm>
            <a:off x="107640" y="332640"/>
            <a:ext cx="8928720" cy="6153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médica assistente telefonou para o laboratório e obteve o resultado do TS que revelou sensibilidade aos medicamentos de 2ª linha.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 esse resultado, retornou para a consulta de JLCC, dessa vez com a equipe multiprofissional da referência.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extShape 1"/>
          <p:cNvSpPr txBox="1"/>
          <p:nvPr/>
        </p:nvSpPr>
        <p:spPr>
          <a:xfrm>
            <a:off x="0" y="0"/>
            <a:ext cx="9143640" cy="14839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algn="ctr">
              <a:lnSpc>
                <a:spcPct val="90000"/>
              </a:lnSpc>
            </a:pPr>
            <a:r>
              <a:rPr b="0" lang="pt-B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 – Podemos assegurar que uma pessoa usa a medicação de forma correta quando: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5" name="CustomShape 2"/>
          <p:cNvSpPr/>
          <p:nvPr/>
        </p:nvSpPr>
        <p:spPr>
          <a:xfrm rot="5400000">
            <a:off x="4007880" y="-1131480"/>
            <a:ext cx="2079720" cy="754524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Ela refere uso regular e não tem comportamento relacionado ao maior risco de abandono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6" name="CustomShape 3"/>
          <p:cNvSpPr/>
          <p:nvPr/>
        </p:nvSpPr>
        <p:spPr>
          <a:xfrm>
            <a:off x="323640" y="2126520"/>
            <a:ext cx="950760" cy="109188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7" name="CustomShape 4"/>
          <p:cNvSpPr/>
          <p:nvPr/>
        </p:nvSpPr>
        <p:spPr>
          <a:xfrm rot="5400000">
            <a:off x="4455720" y="707040"/>
            <a:ext cx="1163160" cy="75657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Ela refere o uso regular, confirmado por um familiar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8" name="CustomShape 5"/>
          <p:cNvSpPr/>
          <p:nvPr/>
        </p:nvSpPr>
        <p:spPr>
          <a:xfrm>
            <a:off x="323640" y="3907080"/>
            <a:ext cx="930600" cy="113364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9" name="CustomShape 6"/>
          <p:cNvSpPr/>
          <p:nvPr/>
        </p:nvSpPr>
        <p:spPr>
          <a:xfrm rot="5400000">
            <a:off x="4408920" y="2098800"/>
            <a:ext cx="1199880" cy="746748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tratamento é realizado na modalidade TDO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0" name="CustomShape 7"/>
          <p:cNvSpPr/>
          <p:nvPr/>
        </p:nvSpPr>
        <p:spPr>
          <a:xfrm>
            <a:off x="323640" y="5259960"/>
            <a:ext cx="950760" cy="110844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Imagem 1" descr=""/>
          <p:cNvPicPr/>
          <p:nvPr/>
        </p:nvPicPr>
        <p:blipFill>
          <a:blip r:embed="rId1"/>
          <a:stretch/>
        </p:blipFill>
        <p:spPr>
          <a:xfrm>
            <a:off x="254160" y="254160"/>
            <a:ext cx="8635680" cy="6349680"/>
          </a:xfrm>
          <a:prstGeom prst="rect">
            <a:avLst/>
          </a:prstGeom>
          <a:ln>
            <a:noFill/>
          </a:ln>
        </p:spPr>
      </p:pic>
    </p:spTree>
  </p:cSld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0" y="0"/>
            <a:ext cx="9143640" cy="14839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algn="ctr">
              <a:lnSpc>
                <a:spcPct val="90000"/>
              </a:lnSpc>
            </a:pPr>
            <a:r>
              <a:rPr b="0" lang="pt-B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 – Podemos assegurar que uma pessoa usa a medicação de forma correta quando: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3" name="CustomShape 2"/>
          <p:cNvSpPr/>
          <p:nvPr/>
        </p:nvSpPr>
        <p:spPr>
          <a:xfrm rot="5400000">
            <a:off x="4043160" y="-1062000"/>
            <a:ext cx="200844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Ela refere uso regular e não tem comportamento relacionado ao maior risco de abandono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4" name="CustomShape 3"/>
          <p:cNvSpPr/>
          <p:nvPr/>
        </p:nvSpPr>
        <p:spPr>
          <a:xfrm>
            <a:off x="428760" y="2077920"/>
            <a:ext cx="950760" cy="11196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5" name="CustomShape 4"/>
          <p:cNvSpPr/>
          <p:nvPr/>
        </p:nvSpPr>
        <p:spPr>
          <a:xfrm rot="5400000">
            <a:off x="4441320" y="761040"/>
            <a:ext cx="1192320" cy="735552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Ela refere o uso regular, confirmado por um familiar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6" name="CustomShape 5"/>
          <p:cNvSpPr/>
          <p:nvPr/>
        </p:nvSpPr>
        <p:spPr>
          <a:xfrm>
            <a:off x="428760" y="3841560"/>
            <a:ext cx="930600" cy="116244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7" name="CustomShape 6"/>
          <p:cNvSpPr/>
          <p:nvPr/>
        </p:nvSpPr>
        <p:spPr>
          <a:xfrm rot="5400000">
            <a:off x="4456440" y="2176560"/>
            <a:ext cx="1230480" cy="733536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f0000"/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pt-BR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tratamento é realizado na modalidade TDO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8" name="CustomShape 7"/>
          <p:cNvSpPr/>
          <p:nvPr/>
        </p:nvSpPr>
        <p:spPr>
          <a:xfrm>
            <a:off x="428760" y="5228640"/>
            <a:ext cx="950760" cy="113652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TextShape 1"/>
          <p:cNvSpPr txBox="1"/>
          <p:nvPr/>
        </p:nvSpPr>
        <p:spPr>
          <a:xfrm>
            <a:off x="457200" y="274680"/>
            <a:ext cx="8229240" cy="1425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Avaliação da equipe multiprofissional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0" name="TextShape 2"/>
          <p:cNvSpPr txBox="1"/>
          <p:nvPr/>
        </p:nvSpPr>
        <p:spPr>
          <a:xfrm>
            <a:off x="0" y="2099880"/>
            <a:ext cx="9143640" cy="4425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7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Verificaram que, no início do tratamento, JLCC não usava a medicação regularmente. Inclusive, no primeiro episódio de TB “às vezes não usava todos os comprimidos, para diminuir o enjoo”.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TextShape 1"/>
          <p:cNvSpPr txBox="1"/>
          <p:nvPr/>
        </p:nvSpPr>
        <p:spPr>
          <a:xfrm>
            <a:off x="467640" y="1700640"/>
            <a:ext cx="8208720" cy="3704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Dessa forma, reforçaram a importância do tratamento sob TDO.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 txBox="1"/>
          <p:nvPr/>
        </p:nvSpPr>
        <p:spPr>
          <a:xfrm>
            <a:off x="0" y="-87840"/>
            <a:ext cx="9143640" cy="12679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algn="ctr"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 – Sobre o TDO de JLCC: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3" name="CustomShape 2"/>
          <p:cNvSpPr/>
          <p:nvPr/>
        </p:nvSpPr>
        <p:spPr>
          <a:xfrm rot="5400000">
            <a:off x="4287600" y="-1239840"/>
            <a:ext cx="1519920" cy="754524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Deve ser feito na unidade terciária, pois conta com equipe especializada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4" name="CustomShape 3"/>
          <p:cNvSpPr/>
          <p:nvPr/>
        </p:nvSpPr>
        <p:spPr>
          <a:xfrm>
            <a:off x="323640" y="197856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5" name="CustomShape 4"/>
          <p:cNvSpPr/>
          <p:nvPr/>
        </p:nvSpPr>
        <p:spPr>
          <a:xfrm rot="5400000">
            <a:off x="4372200" y="356760"/>
            <a:ext cx="1252440" cy="754344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Deve ser feito de forma compartilhada com a UBS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6" name="CustomShape 5"/>
          <p:cNvSpPr/>
          <p:nvPr/>
        </p:nvSpPr>
        <p:spPr>
          <a:xfrm>
            <a:off x="323640" y="3536280"/>
            <a:ext cx="930600" cy="1220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7" name="CustomShape 6"/>
          <p:cNvSpPr/>
          <p:nvPr/>
        </p:nvSpPr>
        <p:spPr>
          <a:xfrm rot="5400000">
            <a:off x="4329360" y="1909440"/>
            <a:ext cx="1292400" cy="740124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Deve ser feito em regime de internação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8" name="CustomShape 7"/>
          <p:cNvSpPr/>
          <p:nvPr/>
        </p:nvSpPr>
        <p:spPr>
          <a:xfrm>
            <a:off x="323640" y="499320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0" y="0"/>
            <a:ext cx="9143640" cy="11250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100000"/>
              </a:lnSpc>
            </a:pPr>
            <a:r>
              <a:rPr b="0" lang="pt-BR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– Para a confirmação diagnóstica, a conduta mais correta para JLCC, ao ser atendido na UBS é: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 rot="5400000">
            <a:off x="4277880" y="-1426320"/>
            <a:ext cx="118584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44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Repetir a baciloscopia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251640" y="168696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4"/>
          <p:cNvSpPr/>
          <p:nvPr/>
        </p:nvSpPr>
        <p:spPr>
          <a:xfrm rot="5400000">
            <a:off x="4194360" y="66960"/>
            <a:ext cx="1686240" cy="77097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44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Solicitar cultura, teste de sensibilidade e TRM-TB, se disponível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5"/>
          <p:cNvSpPr/>
          <p:nvPr/>
        </p:nvSpPr>
        <p:spPr>
          <a:xfrm>
            <a:off x="251640" y="3294360"/>
            <a:ext cx="930600" cy="1220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6"/>
          <p:cNvSpPr/>
          <p:nvPr/>
        </p:nvSpPr>
        <p:spPr>
          <a:xfrm rot="5400000">
            <a:off x="4149720" y="1992240"/>
            <a:ext cx="144180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Não é necessário solicitar novos exames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7"/>
          <p:cNvSpPr/>
          <p:nvPr/>
        </p:nvSpPr>
        <p:spPr>
          <a:xfrm>
            <a:off x="251640" y="504288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" name="Imagem 1" descr=""/>
          <p:cNvPicPr/>
          <p:nvPr/>
        </p:nvPicPr>
        <p:blipFill>
          <a:blip r:embed="rId1"/>
          <a:stretch/>
        </p:blipFill>
        <p:spPr>
          <a:xfrm>
            <a:off x="254160" y="254160"/>
            <a:ext cx="8635680" cy="6349680"/>
          </a:xfrm>
          <a:prstGeom prst="rect">
            <a:avLst/>
          </a:prstGeom>
          <a:ln>
            <a:noFill/>
          </a:ln>
        </p:spPr>
      </p:pic>
    </p:spTree>
  </p:cSld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TextShape 1"/>
          <p:cNvSpPr txBox="1"/>
          <p:nvPr/>
        </p:nvSpPr>
        <p:spPr>
          <a:xfrm>
            <a:off x="0" y="0"/>
            <a:ext cx="9143640" cy="12679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algn="ctr"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 – Sobre o TDO de JLCC: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1" name="CustomShape 2"/>
          <p:cNvSpPr/>
          <p:nvPr/>
        </p:nvSpPr>
        <p:spPr>
          <a:xfrm rot="5400000">
            <a:off x="4187880" y="-1239840"/>
            <a:ext cx="1663920" cy="754524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Deve ser feito na unidade terciária, pois conta com equipe especializada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2" name="CustomShape 3"/>
          <p:cNvSpPr/>
          <p:nvPr/>
        </p:nvSpPr>
        <p:spPr>
          <a:xfrm>
            <a:off x="295560" y="197856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3" name="CustomShape 4"/>
          <p:cNvSpPr/>
          <p:nvPr/>
        </p:nvSpPr>
        <p:spPr>
          <a:xfrm rot="5400000">
            <a:off x="4383360" y="389880"/>
            <a:ext cx="1252440" cy="7621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fc000"/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Deve ser feito de forma compartilhada com a UBS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4" name="CustomShape 5"/>
          <p:cNvSpPr/>
          <p:nvPr/>
        </p:nvSpPr>
        <p:spPr>
          <a:xfrm>
            <a:off x="295560" y="3608280"/>
            <a:ext cx="930600" cy="1220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5" name="CustomShape 6"/>
          <p:cNvSpPr/>
          <p:nvPr/>
        </p:nvSpPr>
        <p:spPr>
          <a:xfrm rot="5400000">
            <a:off x="4362480" y="1920240"/>
            <a:ext cx="1292400" cy="752328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Deve ser feito em regime de internação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6" name="CustomShape 7"/>
          <p:cNvSpPr/>
          <p:nvPr/>
        </p:nvSpPr>
        <p:spPr>
          <a:xfrm>
            <a:off x="295560" y="506520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1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Conclusão do caso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8" name="TextShape 2"/>
          <p:cNvSpPr txBox="1"/>
          <p:nvPr/>
        </p:nvSpPr>
        <p:spPr>
          <a:xfrm>
            <a:off x="179640" y="1268640"/>
            <a:ext cx="8856720" cy="5400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JLCC foi acompanhado mensalmente na referência terciária, com o TDO compartilhado na UBS de origem.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Evoluiu satisfatoriamente, recebendo alta por cura no final do 18º mês de tratamento.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TextShape 1"/>
          <p:cNvSpPr txBox="1"/>
          <p:nvPr/>
        </p:nvSpPr>
        <p:spPr>
          <a:xfrm>
            <a:off x="0" y="144360"/>
            <a:ext cx="9143640" cy="15559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algn="ctr"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 – Ao longo de quanto tempo é recomendado o acompanhamento após a alta de JLCC?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0" name="CustomShape 2"/>
          <p:cNvSpPr/>
          <p:nvPr/>
        </p:nvSpPr>
        <p:spPr>
          <a:xfrm rot="5400000">
            <a:off x="4287240" y="-892440"/>
            <a:ext cx="152028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Um ano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1" name="CustomShape 3"/>
          <p:cNvSpPr/>
          <p:nvPr/>
        </p:nvSpPr>
        <p:spPr>
          <a:xfrm>
            <a:off x="428760" y="222084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2" name="CustomShape 4"/>
          <p:cNvSpPr/>
          <p:nvPr/>
        </p:nvSpPr>
        <p:spPr>
          <a:xfrm rot="5400000">
            <a:off x="4383360" y="693360"/>
            <a:ext cx="1252800" cy="735552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c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Dois anos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3" name="CustomShape 5"/>
          <p:cNvSpPr/>
          <p:nvPr/>
        </p:nvSpPr>
        <p:spPr>
          <a:xfrm>
            <a:off x="428760" y="3778920"/>
            <a:ext cx="930600" cy="122112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4" name="CustomShape 6"/>
          <p:cNvSpPr/>
          <p:nvPr/>
        </p:nvSpPr>
        <p:spPr>
          <a:xfrm rot="5400000">
            <a:off x="4401360" y="2185200"/>
            <a:ext cx="129240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Cinco anos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5" name="CustomShape 7"/>
          <p:cNvSpPr/>
          <p:nvPr/>
        </p:nvSpPr>
        <p:spPr>
          <a:xfrm>
            <a:off x="428760" y="523584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Imagem 1" descr=""/>
          <p:cNvPicPr/>
          <p:nvPr/>
        </p:nvPicPr>
        <p:blipFill>
          <a:blip r:embed="rId1"/>
          <a:stretch/>
        </p:blipFill>
        <p:spPr>
          <a:xfrm>
            <a:off x="254160" y="254160"/>
            <a:ext cx="8635680" cy="6349680"/>
          </a:xfrm>
          <a:prstGeom prst="rect">
            <a:avLst/>
          </a:prstGeom>
          <a:ln>
            <a:noFill/>
          </a:ln>
        </p:spPr>
      </p:pic>
    </p:spTree>
  </p:cSld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TextShape 1"/>
          <p:cNvSpPr txBox="1"/>
          <p:nvPr/>
        </p:nvSpPr>
        <p:spPr>
          <a:xfrm>
            <a:off x="0" y="-87840"/>
            <a:ext cx="9143640" cy="168768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algn="ctr"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 – Ao longo de quanto tempo é recomendado o acompanhamento após a alta de JLCC?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8" name="CustomShape 2"/>
          <p:cNvSpPr/>
          <p:nvPr/>
        </p:nvSpPr>
        <p:spPr>
          <a:xfrm rot="5400000">
            <a:off x="4260600" y="-1104120"/>
            <a:ext cx="157392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Um ano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9" name="CustomShape 3"/>
          <p:cNvSpPr/>
          <p:nvPr/>
        </p:nvSpPr>
        <p:spPr>
          <a:xfrm>
            <a:off x="428760" y="1989360"/>
            <a:ext cx="950760" cy="12175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0" name="CustomShape 4"/>
          <p:cNvSpPr/>
          <p:nvPr/>
        </p:nvSpPr>
        <p:spPr>
          <a:xfrm rot="5400000">
            <a:off x="4361400" y="537480"/>
            <a:ext cx="1296720" cy="735552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fc000"/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Dois anos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1" name="CustomShape 5"/>
          <p:cNvSpPr/>
          <p:nvPr/>
        </p:nvSpPr>
        <p:spPr>
          <a:xfrm>
            <a:off x="428760" y="3602520"/>
            <a:ext cx="930600" cy="12639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2" name="CustomShape 6"/>
          <p:cNvSpPr/>
          <p:nvPr/>
        </p:nvSpPr>
        <p:spPr>
          <a:xfrm rot="5400000">
            <a:off x="4378320" y="2081880"/>
            <a:ext cx="133812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Cinco anos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3" name="CustomShape 7"/>
          <p:cNvSpPr/>
          <p:nvPr/>
        </p:nvSpPr>
        <p:spPr>
          <a:xfrm>
            <a:off x="428760" y="5110920"/>
            <a:ext cx="950760" cy="12358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TextShape 1"/>
          <p:cNvSpPr txBox="1"/>
          <p:nvPr/>
        </p:nvSpPr>
        <p:spPr>
          <a:xfrm>
            <a:off x="323640" y="476640"/>
            <a:ext cx="8531280" cy="5976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Recomenda-se o seguimento por </a:t>
            </a:r>
            <a:r>
              <a:rPr b="1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dois anos</a:t>
            </a:r>
            <a:r>
              <a:rPr b="0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das pessoas que receberam alta do tratamento da TB por cura, com avaliações: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Clínica,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Bacteriológica e 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Radiológica.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TextShape 1"/>
          <p:cNvSpPr txBox="1"/>
          <p:nvPr/>
        </p:nvSpPr>
        <p:spPr>
          <a:xfrm>
            <a:off x="251640" y="476640"/>
            <a:ext cx="8640720" cy="5649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periodicidade sugerida, após a data da alta, para essa avaliação é a seguinte, considerando uma</a:t>
            </a:r>
            <a:r>
              <a:rPr b="0" lang="pt-BR" sz="4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pt-BR" sz="40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evolução favorável</a:t>
            </a:r>
            <a:r>
              <a:rPr b="0" lang="pt-BR" sz="40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376" name="Table 2"/>
          <p:cNvGraphicFramePr/>
          <p:nvPr/>
        </p:nvGraphicFramePr>
        <p:xfrm>
          <a:off x="428760" y="2571840"/>
          <a:ext cx="8286480" cy="3500280"/>
        </p:xfrm>
        <a:graphic>
          <a:graphicData uri="http://schemas.openxmlformats.org/drawingml/2006/table">
            <a:tbl>
              <a:tblPr/>
              <a:tblGrid>
                <a:gridCol w="1921320"/>
                <a:gridCol w="1221480"/>
                <a:gridCol w="1285560"/>
                <a:gridCol w="1285560"/>
                <a:gridCol w="1285560"/>
                <a:gridCol w="1287000"/>
              </a:tblGrid>
              <a:tr h="69084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3º mês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6º mês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12º mês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18º mês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24º mês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69084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0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Avaliação clínica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32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X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32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X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32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X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32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X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32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X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7138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0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Baciloscopia e Cultura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32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X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32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X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9084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0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Imagem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32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X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32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X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32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X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7138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0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Teste de sensibilidade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gridSpan="5"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800" spc="-1" strike="noStrike">
                          <a:solidFill>
                            <a:srgbClr val="1f497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Quando houver positividade da cultura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CustomShape 1"/>
          <p:cNvSpPr/>
          <p:nvPr/>
        </p:nvSpPr>
        <p:spPr>
          <a:xfrm>
            <a:off x="35640" y="2656800"/>
            <a:ext cx="3582000" cy="4084200"/>
          </a:xfrm>
          <a:prstGeom prst="ellipse">
            <a:avLst/>
          </a:prstGeom>
          <a:ln>
            <a:solidFill>
              <a:srgbClr val="7d5fa0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Referência  Terciária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Esquema TB-MDR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Esquemas individualizados para qualquer resistência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8" name="CustomShape 2"/>
          <p:cNvSpPr/>
          <p:nvPr/>
        </p:nvSpPr>
        <p:spPr>
          <a:xfrm>
            <a:off x="1475640" y="980640"/>
            <a:ext cx="5890320" cy="1533240"/>
          </a:xfrm>
          <a:prstGeom prst="ellipse">
            <a:avLst/>
          </a:prstGeom>
          <a:ln>
            <a:solidFill>
              <a:srgbClr val="46aac4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Atenção Primária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Esquema básico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Efeitos adversos menores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4782960" y="2653560"/>
            <a:ext cx="3605040" cy="4087440"/>
          </a:xfrm>
          <a:prstGeom prst="ellipse">
            <a:avLst/>
          </a:prstGeom>
          <a:ln>
            <a:solidFill>
              <a:srgbClr val="f59240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Referência Secundária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Efeitos adversos maiores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Comorbidades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(HIV e outras)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0" name="CustomShape 4"/>
          <p:cNvSpPr/>
          <p:nvPr/>
        </p:nvSpPr>
        <p:spPr>
          <a:xfrm>
            <a:off x="8676360" y="1412640"/>
            <a:ext cx="380160" cy="50450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Hospitais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1" name="CustomShape 5"/>
          <p:cNvSpPr/>
          <p:nvPr/>
        </p:nvSpPr>
        <p:spPr>
          <a:xfrm>
            <a:off x="8374320" y="980640"/>
            <a:ext cx="301680" cy="5693040"/>
          </a:xfrm>
          <a:prstGeom prst="rightBrace">
            <a:avLst>
              <a:gd name="adj1" fmla="val 0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2" name="CustomShape 6"/>
          <p:cNvSpPr/>
          <p:nvPr/>
        </p:nvSpPr>
        <p:spPr>
          <a:xfrm>
            <a:off x="6503400" y="2289960"/>
            <a:ext cx="561240" cy="363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3" name="CustomShape 7"/>
          <p:cNvSpPr/>
          <p:nvPr/>
        </p:nvSpPr>
        <p:spPr>
          <a:xfrm>
            <a:off x="3651120" y="4797000"/>
            <a:ext cx="10980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4" name="CustomShape 8"/>
          <p:cNvSpPr/>
          <p:nvPr/>
        </p:nvSpPr>
        <p:spPr>
          <a:xfrm flipH="1">
            <a:off x="1979640" y="2271960"/>
            <a:ext cx="313920" cy="38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5" name="TextShape 9"/>
          <p:cNvSpPr txBox="1"/>
          <p:nvPr/>
        </p:nvSpPr>
        <p:spPr>
          <a:xfrm>
            <a:off x="446760" y="187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Rede assistencial para a TB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dcd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Discussão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7" name="TextShape 2"/>
          <p:cNvSpPr txBox="1"/>
          <p:nvPr/>
        </p:nvSpPr>
        <p:spPr>
          <a:xfrm>
            <a:off x="457200" y="2277000"/>
            <a:ext cx="8229240" cy="3848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Compartilhe informações sobre a rede de assistência à TB na sua realidade.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Imagem 1" descr=""/>
          <p:cNvPicPr/>
          <p:nvPr/>
        </p:nvPicPr>
        <p:blipFill>
          <a:blip r:embed="rId1"/>
          <a:stretch/>
        </p:blipFill>
        <p:spPr>
          <a:xfrm>
            <a:off x="254160" y="254160"/>
            <a:ext cx="8635680" cy="6349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0" y="0"/>
            <a:ext cx="9143640" cy="11250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anchor="ctr"/>
          <a:p>
            <a:pPr marL="609480" indent="-609120" algn="ctr">
              <a:lnSpc>
                <a:spcPct val="100000"/>
              </a:lnSpc>
            </a:pPr>
            <a:r>
              <a:rPr b="0" lang="pt-BR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– Para a confirmação diagnóstica, a conduta mais correta para JLCC, ao ser atendido na UBS é: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 rot="5400000">
            <a:off x="4277880" y="-1426320"/>
            <a:ext cx="118584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00b050"/>
              </a:buClr>
              <a:buFont typeface="Symbol" charset="2"/>
              <a:buChar char=""/>
            </a:pPr>
            <a:r>
              <a:rPr b="0" lang="pt-BR" sz="44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Repetir a baciloscopia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251640" y="1686960"/>
            <a:ext cx="950760" cy="11757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4"/>
          <p:cNvSpPr/>
          <p:nvPr/>
        </p:nvSpPr>
        <p:spPr>
          <a:xfrm rot="5400000">
            <a:off x="4194360" y="66960"/>
            <a:ext cx="1686240" cy="770976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fc000"/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pt-BR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Solicitar cultura, teste de sensibilidade e TRM-TB, se disponível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5"/>
          <p:cNvSpPr/>
          <p:nvPr/>
        </p:nvSpPr>
        <p:spPr>
          <a:xfrm>
            <a:off x="251640" y="3294360"/>
            <a:ext cx="930600" cy="1220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6720" rIns="171360" tIns="131040" bIns="13104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6"/>
          <p:cNvSpPr/>
          <p:nvPr/>
        </p:nvSpPr>
        <p:spPr>
          <a:xfrm rot="5400000">
            <a:off x="4149720" y="1992240"/>
            <a:ext cx="1441800" cy="7335360"/>
          </a:xfrm>
          <a:prstGeom prst="round2Same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47680" rIns="247680" tIns="123840" bIns="123840" anchor="ctr"/>
          <a:p>
            <a:pPr lvl="1" marL="285840" indent="-285480">
              <a:lnSpc>
                <a:spcPct val="90000"/>
              </a:lnSpc>
              <a:buClr>
                <a:srgbClr val="ff0000"/>
              </a:buClr>
              <a:buFont typeface="Symbol" charset="2"/>
              <a:buChar char=""/>
            </a:pPr>
            <a:r>
              <a:rPr b="0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Não é necessário solicitar novos exames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7"/>
          <p:cNvSpPr/>
          <p:nvPr/>
        </p:nvSpPr>
        <p:spPr>
          <a:xfrm>
            <a:off x="251640" y="5042880"/>
            <a:ext cx="950760" cy="11937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17800" rIns="171360" tIns="132120" bIns="132120" anchor="ctr"/>
          <a:p>
            <a:pPr algn="ctr">
              <a:lnSpc>
                <a:spcPct val="90000"/>
              </a:lnSpc>
            </a:pPr>
            <a:r>
              <a:rPr b="1" lang="pt-BR" sz="4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6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2948040" y="980640"/>
            <a:ext cx="3705840" cy="522360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4240" rIns="68760" tIns="84240" bIns="83880" anchor="ctr"/>
          <a:p>
            <a:pPr algn="ctr">
              <a:lnSpc>
                <a:spcPct val="9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Pessoa com sinais e sintomas sugestivos de TB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4755240" y="1503360"/>
            <a:ext cx="91080" cy="271440"/>
          </a:xfrm>
          <a:custGeom>
            <a:avLst/>
            <a:gdLst/>
            <a:ahLst/>
            <a:rect l="l" t="t" r="r" b="b"/>
            <a:pathLst>
              <a:path w="0" h="271900">
                <a:moveTo>
                  <a:pt x="45720" y="0"/>
                </a:moveTo>
                <a:lnTo>
                  <a:pt x="45720" y="271900"/>
                </a:lnTo>
              </a:path>
            </a:pathLst>
          </a:custGeom>
          <a:noFill/>
          <a:ln>
            <a:solidFill>
              <a:schemeClr val="accent5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49" name="CustomShape 3"/>
          <p:cNvSpPr/>
          <p:nvPr/>
        </p:nvSpPr>
        <p:spPr>
          <a:xfrm>
            <a:off x="2948040" y="1775160"/>
            <a:ext cx="3705840" cy="544320"/>
          </a:xfrm>
          <a:prstGeom prst="roundRect">
            <a:avLst>
              <a:gd name="adj" fmla="val 1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4600" rIns="68760" tIns="84600" bIns="84960" anchor="ctr"/>
          <a:p>
            <a:pPr algn="ctr">
              <a:lnSpc>
                <a:spcPct val="9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Realizar Baciloscopia + TRM-TB + Cultura + TS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1617840" y="2319840"/>
            <a:ext cx="3182760" cy="124560"/>
          </a:xfrm>
          <a:custGeom>
            <a:avLst/>
            <a:gdLst/>
            <a:ahLst/>
            <a:rect l="l" t="t" r="r" b="b"/>
            <a:pathLst>
              <a:path w="3183064" h="124771">
                <a:moveTo>
                  <a:pt x="3183064" y="0"/>
                </a:moveTo>
                <a:lnTo>
                  <a:pt x="3183064" y="62385"/>
                </a:lnTo>
                <a:lnTo>
                  <a:pt x="0" y="62385"/>
                </a:lnTo>
                <a:lnTo>
                  <a:pt x="0" y="124771"/>
                </a:lnTo>
              </a:path>
            </a:pathLst>
          </a:custGeom>
          <a:noFill/>
          <a:ln>
            <a:solidFill>
              <a:schemeClr val="accent6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51" name="CustomShape 5"/>
          <p:cNvSpPr/>
          <p:nvPr/>
        </p:nvSpPr>
        <p:spPr>
          <a:xfrm>
            <a:off x="390600" y="2444760"/>
            <a:ext cx="2454120" cy="63864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79560" rIns="60840" tIns="79560" bIns="7956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Baciloscopia positiva + MTB detectado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6"/>
          <p:cNvSpPr/>
          <p:nvPr/>
        </p:nvSpPr>
        <p:spPr>
          <a:xfrm>
            <a:off x="1572120" y="3083760"/>
            <a:ext cx="91080" cy="93600"/>
          </a:xfrm>
          <a:custGeom>
            <a:avLst/>
            <a:gdLst/>
            <a:ahLst/>
            <a:rect l="l" t="t" r="r" b="b"/>
            <a:pathLst>
              <a:path w="13459" h="93940">
                <a:moveTo>
                  <a:pt x="45720" y="0"/>
                </a:moveTo>
                <a:lnTo>
                  <a:pt x="45720" y="46970"/>
                </a:lnTo>
                <a:lnTo>
                  <a:pt x="59179" y="46970"/>
                </a:lnTo>
                <a:lnTo>
                  <a:pt x="59179" y="93940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53" name="CustomShape 7"/>
          <p:cNvSpPr/>
          <p:nvPr/>
        </p:nvSpPr>
        <p:spPr>
          <a:xfrm>
            <a:off x="637560" y="3177720"/>
            <a:ext cx="1987200" cy="39168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72360" rIns="60840" tIns="72360" bIns="7236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Pessoa com TB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8"/>
          <p:cNvSpPr/>
          <p:nvPr/>
        </p:nvSpPr>
        <p:spPr>
          <a:xfrm>
            <a:off x="905760" y="3569760"/>
            <a:ext cx="725400" cy="241560"/>
          </a:xfrm>
          <a:custGeom>
            <a:avLst/>
            <a:gdLst/>
            <a:ahLst/>
            <a:rect l="l" t="t" r="r" b="b"/>
            <a:pathLst>
              <a:path w="725705" h="241819">
                <a:moveTo>
                  <a:pt x="725705" y="0"/>
                </a:moveTo>
                <a:lnTo>
                  <a:pt x="725705" y="120909"/>
                </a:lnTo>
                <a:lnTo>
                  <a:pt x="0" y="120909"/>
                </a:lnTo>
                <a:lnTo>
                  <a:pt x="0" y="241819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55" name="CustomShape 9"/>
          <p:cNvSpPr/>
          <p:nvPr/>
        </p:nvSpPr>
        <p:spPr>
          <a:xfrm>
            <a:off x="302400" y="3811320"/>
            <a:ext cx="1206000" cy="799200"/>
          </a:xfrm>
          <a:prstGeom prst="roundRect">
            <a:avLst>
              <a:gd name="adj" fmla="val 10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4240" rIns="60840" tIns="84240" bIns="8424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Resistência a Rifampicina Detectada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10"/>
          <p:cNvSpPr/>
          <p:nvPr/>
        </p:nvSpPr>
        <p:spPr>
          <a:xfrm>
            <a:off x="860040" y="4610880"/>
            <a:ext cx="91080" cy="198360"/>
          </a:xfrm>
          <a:custGeom>
            <a:avLst/>
            <a:gdLst/>
            <a:ahLst/>
            <a:rect l="l" t="t" r="r" b="b"/>
            <a:pathLst>
              <a:path w="4449" h="198726">
                <a:moveTo>
                  <a:pt x="45720" y="0"/>
                </a:moveTo>
                <a:lnTo>
                  <a:pt x="45720" y="99363"/>
                </a:lnTo>
                <a:lnTo>
                  <a:pt x="50169" y="99363"/>
                </a:lnTo>
                <a:lnTo>
                  <a:pt x="50169" y="198726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57" name="CustomShape 11"/>
          <p:cNvSpPr/>
          <p:nvPr/>
        </p:nvSpPr>
        <p:spPr>
          <a:xfrm>
            <a:off x="107640" y="4809600"/>
            <a:ext cx="1604520" cy="1436760"/>
          </a:xfrm>
          <a:prstGeom prst="roundRect">
            <a:avLst>
              <a:gd name="adj" fmla="val 10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02960" rIns="60840" tIns="102960" bIns="10296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Repetir o TRM-TB Encaminhar para referência terciária. Cobrar cultura e TS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12"/>
          <p:cNvSpPr/>
          <p:nvPr/>
        </p:nvSpPr>
        <p:spPr>
          <a:xfrm>
            <a:off x="1631520" y="3569760"/>
            <a:ext cx="860400" cy="255240"/>
          </a:xfrm>
          <a:custGeom>
            <a:avLst/>
            <a:gdLst/>
            <a:ahLst/>
            <a:rect l="l" t="t" r="r" b="b"/>
            <a:pathLst>
              <a:path w="860929" h="255756">
                <a:moveTo>
                  <a:pt x="0" y="0"/>
                </a:moveTo>
                <a:lnTo>
                  <a:pt x="0" y="127878"/>
                </a:lnTo>
                <a:lnTo>
                  <a:pt x="860929" y="127878"/>
                </a:lnTo>
                <a:lnTo>
                  <a:pt x="860929" y="255756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59" name="CustomShape 13"/>
          <p:cNvSpPr/>
          <p:nvPr/>
        </p:nvSpPr>
        <p:spPr>
          <a:xfrm>
            <a:off x="1742040" y="3825360"/>
            <a:ext cx="1500120" cy="83808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5320" rIns="60840" tIns="85320" bIns="8532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Resistência a Rifampicina Não Detectada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14"/>
          <p:cNvSpPr/>
          <p:nvPr/>
        </p:nvSpPr>
        <p:spPr>
          <a:xfrm>
            <a:off x="2492280" y="4663800"/>
            <a:ext cx="125640" cy="147600"/>
          </a:xfrm>
          <a:custGeom>
            <a:avLst/>
            <a:gdLst/>
            <a:ahLst/>
            <a:rect l="l" t="t" r="r" b="b"/>
            <a:pathLst>
              <a:path w="126058" h="147875">
                <a:moveTo>
                  <a:pt x="0" y="0"/>
                </a:moveTo>
                <a:lnTo>
                  <a:pt x="0" y="73937"/>
                </a:lnTo>
                <a:lnTo>
                  <a:pt x="126058" y="73937"/>
                </a:lnTo>
                <a:lnTo>
                  <a:pt x="126058" y="147875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61" name="CustomShape 15"/>
          <p:cNvSpPr/>
          <p:nvPr/>
        </p:nvSpPr>
        <p:spPr>
          <a:xfrm>
            <a:off x="1766520" y="4811760"/>
            <a:ext cx="1703520" cy="120744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6120" rIns="60840" tIns="96120" bIns="9648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Iniciar tratamento para TB com EB. Rever o tratamento após resultado do TS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16"/>
          <p:cNvSpPr/>
          <p:nvPr/>
        </p:nvSpPr>
        <p:spPr>
          <a:xfrm>
            <a:off x="4141080" y="2319840"/>
            <a:ext cx="659520" cy="362880"/>
          </a:xfrm>
          <a:custGeom>
            <a:avLst/>
            <a:gdLst/>
            <a:ahLst/>
            <a:rect l="l" t="t" r="r" b="b"/>
            <a:pathLst>
              <a:path w="659809" h="363313">
                <a:moveTo>
                  <a:pt x="659809" y="0"/>
                </a:moveTo>
                <a:lnTo>
                  <a:pt x="659809" y="181656"/>
                </a:lnTo>
                <a:lnTo>
                  <a:pt x="0" y="181656"/>
                </a:lnTo>
                <a:lnTo>
                  <a:pt x="0" y="363313"/>
                </a:lnTo>
              </a:path>
            </a:pathLst>
          </a:custGeom>
          <a:noFill/>
          <a:ln>
            <a:solidFill>
              <a:schemeClr val="accent6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63" name="CustomShape 17"/>
          <p:cNvSpPr/>
          <p:nvPr/>
        </p:nvSpPr>
        <p:spPr>
          <a:xfrm>
            <a:off x="3371040" y="2683440"/>
            <a:ext cx="1540080" cy="105732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1800" rIns="60840" tIns="91800" bIns="9180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Baciloscopia positiva + MTB não detectado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18"/>
          <p:cNvSpPr/>
          <p:nvPr/>
        </p:nvSpPr>
        <p:spPr>
          <a:xfrm>
            <a:off x="4095360" y="3740760"/>
            <a:ext cx="91080" cy="493200"/>
          </a:xfrm>
          <a:custGeom>
            <a:avLst/>
            <a:gdLst/>
            <a:ahLst/>
            <a:rect l="l" t="t" r="r" b="b"/>
            <a:pathLst>
              <a:path w="21783" h="493710">
                <a:moveTo>
                  <a:pt x="45720" y="0"/>
                </a:moveTo>
                <a:lnTo>
                  <a:pt x="45720" y="246855"/>
                </a:lnTo>
                <a:lnTo>
                  <a:pt x="67503" y="246855"/>
                </a:lnTo>
                <a:lnTo>
                  <a:pt x="67503" y="493710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65" name="CustomShape 19"/>
          <p:cNvSpPr/>
          <p:nvPr/>
        </p:nvSpPr>
        <p:spPr>
          <a:xfrm>
            <a:off x="3499200" y="4234680"/>
            <a:ext cx="1326960" cy="168984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9720" rIns="60840" tIns="99720" bIns="9972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TB provável: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Iniciar EB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Aguardar cultura e TS para afastar MNT</a:t>
            </a:r>
            <a:r>
              <a:rPr b="1" lang="pt-BR" sz="16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0"/>
          <p:cNvSpPr/>
          <p:nvPr/>
        </p:nvSpPr>
        <p:spPr>
          <a:xfrm>
            <a:off x="4800960" y="2319840"/>
            <a:ext cx="1485360" cy="138600"/>
          </a:xfrm>
          <a:custGeom>
            <a:avLst/>
            <a:gdLst/>
            <a:ahLst/>
            <a:rect l="l" t="t" r="r" b="b"/>
            <a:pathLst>
              <a:path w="1485857" h="138848">
                <a:moveTo>
                  <a:pt x="0" y="0"/>
                </a:moveTo>
                <a:lnTo>
                  <a:pt x="0" y="69424"/>
                </a:lnTo>
                <a:lnTo>
                  <a:pt x="1485857" y="69424"/>
                </a:lnTo>
                <a:lnTo>
                  <a:pt x="1485857" y="138848"/>
                </a:lnTo>
              </a:path>
            </a:pathLst>
          </a:custGeom>
          <a:noFill/>
          <a:ln>
            <a:solidFill>
              <a:schemeClr val="accent6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67" name="CustomShape 21"/>
          <p:cNvSpPr/>
          <p:nvPr/>
        </p:nvSpPr>
        <p:spPr>
          <a:xfrm>
            <a:off x="5673960" y="2458800"/>
            <a:ext cx="1225080" cy="84168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85680" rIns="60840" tIns="85680" bIns="8532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Baciloscopia negativa + MTB não detectado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22"/>
          <p:cNvSpPr/>
          <p:nvPr/>
        </p:nvSpPr>
        <p:spPr>
          <a:xfrm>
            <a:off x="6240960" y="3301200"/>
            <a:ext cx="91080" cy="151200"/>
          </a:xfrm>
          <a:custGeom>
            <a:avLst/>
            <a:gdLst/>
            <a:ahLst/>
            <a:rect l="l" t="t" r="r" b="b"/>
            <a:pathLst>
              <a:path w="541" h="151463">
                <a:moveTo>
                  <a:pt x="45720" y="0"/>
                </a:moveTo>
                <a:lnTo>
                  <a:pt x="45720" y="75731"/>
                </a:lnTo>
                <a:lnTo>
                  <a:pt x="46261" y="75731"/>
                </a:lnTo>
                <a:lnTo>
                  <a:pt x="46261" y="151463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69" name="CustomShape 23"/>
          <p:cNvSpPr/>
          <p:nvPr/>
        </p:nvSpPr>
        <p:spPr>
          <a:xfrm>
            <a:off x="5809680" y="3452400"/>
            <a:ext cx="955080" cy="58068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77760" rIns="60840" tIns="77760" bIns="7812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Mantém sintomas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4"/>
          <p:cNvSpPr/>
          <p:nvPr/>
        </p:nvSpPr>
        <p:spPr>
          <a:xfrm>
            <a:off x="5499720" y="4033440"/>
            <a:ext cx="787320" cy="317160"/>
          </a:xfrm>
          <a:custGeom>
            <a:avLst/>
            <a:gdLst/>
            <a:ahLst/>
            <a:rect l="l" t="t" r="r" b="b"/>
            <a:pathLst>
              <a:path w="787598" h="317477">
                <a:moveTo>
                  <a:pt x="787598" y="0"/>
                </a:moveTo>
                <a:lnTo>
                  <a:pt x="787598" y="158738"/>
                </a:lnTo>
                <a:lnTo>
                  <a:pt x="0" y="158738"/>
                </a:lnTo>
                <a:lnTo>
                  <a:pt x="0" y="317477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71" name="CustomShape 25"/>
          <p:cNvSpPr/>
          <p:nvPr/>
        </p:nvSpPr>
        <p:spPr>
          <a:xfrm>
            <a:off x="5079960" y="4350960"/>
            <a:ext cx="838800" cy="35676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71280" rIns="60840" tIns="71280" bIns="7128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6"/>
          <p:cNvSpPr/>
          <p:nvPr/>
        </p:nvSpPr>
        <p:spPr>
          <a:xfrm>
            <a:off x="5454000" y="4708080"/>
            <a:ext cx="91080" cy="362880"/>
          </a:xfrm>
          <a:custGeom>
            <a:avLst/>
            <a:gdLst/>
            <a:ahLst/>
            <a:rect l="l" t="t" r="r" b="b"/>
            <a:pathLst>
              <a:path w="15041" h="363125">
                <a:moveTo>
                  <a:pt x="45720" y="0"/>
                </a:moveTo>
                <a:lnTo>
                  <a:pt x="45720" y="181562"/>
                </a:lnTo>
                <a:lnTo>
                  <a:pt x="60761" y="181562"/>
                </a:lnTo>
                <a:lnTo>
                  <a:pt x="60761" y="363125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73" name="CustomShape 27"/>
          <p:cNvSpPr/>
          <p:nvPr/>
        </p:nvSpPr>
        <p:spPr>
          <a:xfrm>
            <a:off x="4868640" y="5071320"/>
            <a:ext cx="1291680" cy="105660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1800" rIns="60840" tIns="91800" bIns="9180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TB improvável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Aguardar cultura e TS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8"/>
          <p:cNvSpPr/>
          <p:nvPr/>
        </p:nvSpPr>
        <p:spPr>
          <a:xfrm>
            <a:off x="6287400" y="4033440"/>
            <a:ext cx="524160" cy="313560"/>
          </a:xfrm>
          <a:custGeom>
            <a:avLst/>
            <a:gdLst/>
            <a:ahLst/>
            <a:rect l="l" t="t" r="r" b="b"/>
            <a:pathLst>
              <a:path w="524598" h="313845">
                <a:moveTo>
                  <a:pt x="0" y="0"/>
                </a:moveTo>
                <a:lnTo>
                  <a:pt x="0" y="156922"/>
                </a:lnTo>
                <a:lnTo>
                  <a:pt x="524598" y="156922"/>
                </a:lnTo>
                <a:lnTo>
                  <a:pt x="524598" y="313845"/>
                </a:lnTo>
              </a:path>
            </a:pathLst>
          </a:custGeom>
          <a:noFill/>
          <a:ln>
            <a:solidFill>
              <a:schemeClr val="accent1"/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75" name="CustomShape 29"/>
          <p:cNvSpPr/>
          <p:nvPr/>
        </p:nvSpPr>
        <p:spPr>
          <a:xfrm>
            <a:off x="6426360" y="4347360"/>
            <a:ext cx="770400" cy="40788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72720" rIns="60840" tIns="72720" bIns="7272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Sim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30"/>
          <p:cNvSpPr/>
          <p:nvPr/>
        </p:nvSpPr>
        <p:spPr>
          <a:xfrm>
            <a:off x="6766200" y="4755600"/>
            <a:ext cx="91080" cy="356400"/>
          </a:xfrm>
          <a:custGeom>
            <a:avLst/>
            <a:gdLst/>
            <a:ahLst/>
            <a:rect l="l" t="t" r="r" b="b"/>
            <a:pathLst>
              <a:path w="46686" h="356798">
                <a:moveTo>
                  <a:pt x="45720" y="0"/>
                </a:moveTo>
                <a:lnTo>
                  <a:pt x="45720" y="178399"/>
                </a:lnTo>
                <a:lnTo>
                  <a:pt x="92406" y="178399"/>
                </a:lnTo>
                <a:lnTo>
                  <a:pt x="92406" y="356798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77" name="CustomShape 31"/>
          <p:cNvSpPr/>
          <p:nvPr/>
        </p:nvSpPr>
        <p:spPr>
          <a:xfrm>
            <a:off x="6216840" y="5112360"/>
            <a:ext cx="1283040" cy="116136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5040" rIns="60840" tIns="95040" bIns="94680" anchor="ctr"/>
          <a:p>
            <a:pPr algn="ctr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Continuar investigação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Aguardar cultura e TS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32"/>
          <p:cNvSpPr/>
          <p:nvPr/>
        </p:nvSpPr>
        <p:spPr>
          <a:xfrm>
            <a:off x="4800960" y="2319840"/>
            <a:ext cx="3159720" cy="138600"/>
          </a:xfrm>
          <a:custGeom>
            <a:avLst/>
            <a:gdLst/>
            <a:ahLst/>
            <a:rect l="l" t="t" r="r" b="b"/>
            <a:pathLst>
              <a:path w="3159970" h="138850">
                <a:moveTo>
                  <a:pt x="0" y="0"/>
                </a:moveTo>
                <a:lnTo>
                  <a:pt x="0" y="69425"/>
                </a:lnTo>
                <a:lnTo>
                  <a:pt x="3159970" y="69425"/>
                </a:lnTo>
                <a:lnTo>
                  <a:pt x="3159970" y="138850"/>
                </a:lnTo>
              </a:path>
            </a:pathLst>
          </a:custGeom>
          <a:noFill/>
          <a:ln>
            <a:solidFill>
              <a:schemeClr val="accent6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79" name="CustomShape 33"/>
          <p:cNvSpPr/>
          <p:nvPr/>
        </p:nvSpPr>
        <p:spPr>
          <a:xfrm>
            <a:off x="7252200" y="2458800"/>
            <a:ext cx="1416960" cy="111312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3600" rIns="60840" tIns="93600" bIns="93240" anchor="ctr"/>
          <a:p>
            <a:pPr algn="ctr">
              <a:lnSpc>
                <a:spcPct val="9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Baciloscopia negativa +  </a:t>
            </a:r>
            <a:r>
              <a:rPr b="1" lang="pt-BR" sz="16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MTB detectado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34"/>
          <p:cNvSpPr/>
          <p:nvPr/>
        </p:nvSpPr>
        <p:spPr>
          <a:xfrm>
            <a:off x="7961040" y="3572280"/>
            <a:ext cx="393120" cy="468720"/>
          </a:xfrm>
          <a:custGeom>
            <a:avLst/>
            <a:gdLst/>
            <a:ahLst/>
            <a:rect l="l" t="t" r="r" b="b"/>
            <a:pathLst>
              <a:path w="393312" h="469213">
                <a:moveTo>
                  <a:pt x="0" y="0"/>
                </a:moveTo>
                <a:lnTo>
                  <a:pt x="0" y="234606"/>
                </a:lnTo>
                <a:lnTo>
                  <a:pt x="393312" y="234606"/>
                </a:lnTo>
                <a:lnTo>
                  <a:pt x="393312" y="469213"/>
                </a:ln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81" name="CustomShape 35"/>
          <p:cNvSpPr/>
          <p:nvPr/>
        </p:nvSpPr>
        <p:spPr>
          <a:xfrm>
            <a:off x="7637040" y="4041720"/>
            <a:ext cx="1434240" cy="2195280"/>
          </a:xfrm>
          <a:prstGeom prst="roundRect">
            <a:avLst>
              <a:gd name="adj" fmla="val 1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95400" rIns="53280" tIns="95400" bIns="95040" anchor="ctr"/>
          <a:p>
            <a:pPr>
              <a:lnSpc>
                <a:spcPct val="90000"/>
              </a:lnSpc>
            </a:pPr>
            <a:r>
              <a:rPr b="1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Sem Resistência: encaminhar para referência  secundária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1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 resistência: encaminhar para referência terciária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1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Aguardar Cultura e TS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TextShape 36"/>
          <p:cNvSpPr txBox="1"/>
          <p:nvPr/>
        </p:nvSpPr>
        <p:spPr>
          <a:xfrm>
            <a:off x="179280" y="-27360"/>
            <a:ext cx="8712720" cy="9363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Investigação de TB em retratamentos (recidiva ou retorno após abandono) com TRM-TB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37"/>
          <p:cNvSpPr/>
          <p:nvPr/>
        </p:nvSpPr>
        <p:spPr>
          <a:xfrm>
            <a:off x="35640" y="6237360"/>
            <a:ext cx="4571640" cy="394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1- Afastar MNT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1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2- Possibilidade de detecção de bacilos inviáveis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38"/>
          <p:cNvSpPr/>
          <p:nvPr/>
        </p:nvSpPr>
        <p:spPr>
          <a:xfrm>
            <a:off x="0" y="6525360"/>
            <a:ext cx="9035640" cy="394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pt-BR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EB- Esquema básico; TS- teste de sensibilidade; MTB- </a:t>
            </a:r>
            <a:r>
              <a:rPr b="0" i="1" lang="pt-BR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Mycobacterium tuberculosis; </a:t>
            </a:r>
            <a:r>
              <a:rPr b="0" lang="pt-BR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MNT- micobacteriose não tuberculosa. A pessoa deve chegar à referência terciária em no máximo 15 dias.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31016</TotalTime>
  <Application>LibreOffice/5.1.5.2$Windows_x86 LibreOffice_project/7a864d8825610a8c07cfc3bc01dd4fce6a9447e5</Application>
  <Words>2193</Words>
  <Paragraphs>428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2016-12-23T13:09:40Z</dcterms:created>
  <dc:creator>Danielle Gomes Dell' Orti</dc:creator>
  <dc:description/>
  <dc:language>pt-BR</dc:language>
  <cp:lastModifiedBy>MAPS</cp:lastModifiedBy>
  <dcterms:modified xsi:type="dcterms:W3CDTF">2019-08-28T03:31:35Z</dcterms:modified>
  <cp:revision>151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69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69</vt:i4>
  </property>
</Properties>
</file>