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_rels/notesSlide62.xml.rels" ContentType="application/vnd.openxmlformats-package.relationships+xml"/>
  <Override PartName="/ppt/notesSlides/_rels/notesSlide9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4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6.xml.rels" ContentType="application/vnd.openxmlformats-package.relationships+xml"/>
  <Override PartName="/ppt/notesSlides/_rels/notesSlide60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1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59.xml.rels" ContentType="application/vnd.openxmlformats-package.relationships+xml"/>
  <Override PartName="/ppt/notesSlides/_rels/notesSlide63.xml.rels" ContentType="application/vnd.openxmlformats-package.relationships+xml"/>
  <Override PartName="/ppt/notesSlides/_rels/notesSlide64.xml.rels" ContentType="application/vnd.openxmlformats-package.relationships+xml"/>
  <Override PartName="/ppt/notesSlides/_rels/notesSlide65.xml.rels" ContentType="application/vnd.openxmlformats-package.relationships+xml"/>
  <Override PartName="/ppt/notesSlides/_rels/notesSlide66.xml.rels" ContentType="application/vnd.openxmlformats-package.relationships+xml"/>
  <Override PartName="/ppt/notesSlides/_rels/notesSlide67.xml.rels" ContentType="application/vnd.openxmlformats-package.relationships+xml"/>
  <Override PartName="/ppt/notesSlides/_rels/notesSlide68.xml.rels" ContentType="application/vnd.openxmlformats-package.relationships+xml"/>
  <Override PartName="/ppt/notesSlides/_rels/notesSlide69.xml.rels" ContentType="application/vnd.openxmlformats-package.relationships+xml"/>
  <Override PartName="/ppt/notesSlides/_rels/notesSlide70.xml.rels" ContentType="application/vnd.openxmlformats-package.relationships+xml"/>
  <Override PartName="/ppt/notesSlides/_rels/notesSlide71.xml.rels" ContentType="application/vnd.openxmlformats-package.relationships+xml"/>
  <Override PartName="/ppt/notesSlides/_rels/notesSlide72.xml.rels" ContentType="application/vnd.openxmlformats-package.relationships+xml"/>
  <Override PartName="/ppt/notesSlides/_rels/notesSlide73.xml.rels" ContentType="application/vnd.openxmlformats-package.relationships+xml"/>
  <Override PartName="/ppt/notesSlides/_rels/notesSlide74.xml.rels" ContentType="application/vnd.openxmlformats-package.relationships+xml"/>
  <Override PartName="/ppt/notesSlides/_rels/notesSlide75.xml.rels" ContentType="application/vnd.openxmlformats-package.relationships+xml"/>
  <Override PartName="/ppt/notesSlides/_rels/notesSlide76.xml.rels" ContentType="application/vnd.openxmlformats-package.relationships+xml"/>
  <Override PartName="/ppt/notesSlides/_rels/notesSlide77.xml.rels" ContentType="application/vnd.openxmlformats-package.relationships+xml"/>
  <Override PartName="/ppt/notesSlides/_rels/notesSlide78.xml.rels" ContentType="application/vnd.openxmlformats-package.relationships+xml"/>
  <Override PartName="/ppt/notesSlides/_rels/notesSlide79.xml.rels" ContentType="application/vnd.openxmlformats-package.relationships+xml"/>
  <Override PartName="/ppt/notesSlides/_rels/notesSlide80.xml.rels" ContentType="application/vnd.openxmlformats-package.relationships+xml"/>
  <Override PartName="/ppt/notesSlides/_rels/notesSlide81.xml.rels" ContentType="application/vnd.openxmlformats-package.relationships+xml"/>
  <Override PartName="/ppt/notesSlides/_rels/notesSlide82.xml.rels" ContentType="application/vnd.openxmlformats-package.relationships+xml"/>
  <Override PartName="/ppt/notesSlides/_rels/notesSlide83.xml.rels" ContentType="application/vnd.openxmlformats-package.relationships+xml"/>
  <Override PartName="/ppt/notesSlides/_rels/notesSlide84.xml.rels" ContentType="application/vnd.openxmlformats-package.relationships+xml"/>
  <Override PartName="/ppt/notesSlides/_rels/notesSlide85.xml.rels" ContentType="application/vnd.openxmlformats-package.relationships+xml"/>
  <Override PartName="/ppt/notesSlides/_rels/notesSlide86.xml.rels" ContentType="application/vnd.openxmlformats-package.relationships+xml"/>
  <Override PartName="/ppt/notesSlides/_rels/notesSlide87.xml.rels" ContentType="application/vnd.openxmlformats-package.relationships+xml"/>
  <Override PartName="/ppt/notesSlides/_rels/notesSlide88.xml.rels" ContentType="application/vnd.openxmlformats-package.relationships+xml"/>
  <Override PartName="/ppt/notesSlides/_rels/notesSlide89.xml.rels" ContentType="application/vnd.openxmlformats-package.relationships+xml"/>
  <Override PartName="/ppt/notesSlides/_rels/notesSlide90.xml.rels" ContentType="application/vnd.openxmlformats-package.relationships+xml"/>
  <Override PartName="/ppt/notesSlides/_rels/notesSlide91.xml.rels" ContentType="application/vnd.openxmlformats-package.relationships+xml"/>
  <Override PartName="/ppt/notesSlides/_rels/notesSlide92.xml.rels" ContentType="application/vnd.openxmlformats-package.relationships+xml"/>
  <Override PartName="/ppt/notesSlides/_rels/notesSlide93.xml.rels" ContentType="application/vnd.openxmlformats-package.relationships+xml"/>
  <Override PartName="/ppt/notesSlides/_rels/notesSlide94.xml.rels" ContentType="application/vnd.openxmlformats-package.relationships+xml"/>
  <Override PartName="/ppt/notesSlides/_rels/notesSlide95.xml.rels" ContentType="application/vnd.openxmlformats-package.relationships+xml"/>
  <Override PartName="/ppt/notesSlides/_rels/notesSlide96.xml.rels" ContentType="application/vnd.openxmlformats-package.relationships+xml"/>
  <Override PartName="/ppt/notesSlides/_rels/notesSlide97.xml.rels" ContentType="application/vnd.openxmlformats-package.relationships+xml"/>
  <Override PartName="/ppt/notesSlides/_rels/notesSlide98.xml.rels" ContentType="application/vnd.openxmlformats-package.relationships+xml"/>
  <Override PartName="/ppt/notesSlides/_rels/notesSlide99.xml.rels" ContentType="application/vnd.openxmlformats-package.relationships+xml"/>
  <Override PartName="/ppt/notesSlides/_rels/notesSlide100.xml.rels" ContentType="application/vnd.openxmlformats-package.relationships+xml"/>
  <Override PartName="/ppt/notesSlides/_rels/notesSlide101.xml.rels" ContentType="application/vnd.openxmlformats-package.relationships+xml"/>
  <Override PartName="/ppt/notesSlides/_rels/notesSlide102.xml.rels" ContentType="application/vnd.openxmlformats-package.relationships+xml"/>
  <Override PartName="/ppt/notesSlides/_rels/notesSlide103.xml.rels" ContentType="application/vnd.openxmlformats-package.relationships+xml"/>
  <Override PartName="/ppt/notesSlides/_rels/notesSlide104.xml.rels" ContentType="application/vnd.openxmlformats-package.relationships+xml"/>
  <Override PartName="/ppt/notesSlides/_rels/notesSlide105.xml.rels" ContentType="application/vnd.openxmlformats-package.relationships+xml"/>
  <Override PartName="/ppt/notesSlides/_rels/notesSlide106.xml.rels" ContentType="application/vnd.openxmlformats-package.relationships+xml"/>
  <Override PartName="/ppt/notesSlides/_rels/notesSlide107.xml.rels" ContentType="application/vnd.openxmlformats-package.relationships+xml"/>
  <Override PartName="/ppt/notesSlides/_rels/notesSlide108.xml.rels" ContentType="application/vnd.openxmlformats-package.relationships+xml"/>
  <Override PartName="/ppt/notesSlides/_rels/notesSlide109.xml.rels" ContentType="application/vnd.openxmlformats-package.relationships+xml"/>
  <Override PartName="/ppt/notesSlides/_rels/notesSlide110.xml.rels" ContentType="application/vnd.openxmlformats-package.relationships+xml"/>
  <Override PartName="/ppt/notesSlides/_rels/notesSlide111.xml.rels" ContentType="application/vnd.openxmlformats-package.relationships+xml"/>
  <Override PartName="/ppt/notesSlides/_rels/notesSlide112.xml.rels" ContentType="application/vnd.openxmlformats-package.relationships+xml"/>
  <Override PartName="/ppt/notesSlides/_rels/notesSlide113.xml.rels" ContentType="application/vnd.openxmlformats-package.relationships+xml"/>
  <Override PartName="/ppt/notesSlides/_rels/notesSlide11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media/image1.png" ContentType="image/png"/>
  <Override PartName="/ppt/media/image2.png" ContentType="image/png"/>
  <Override PartName="/ppt/media/image9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8.wmf" ContentType="image/x-wmf"/>
  <Override PartName="/ppt/media/image7.png" ContentType="image/png"/>
  <Override PartName="/ppt/media/image23.jpeg" ContentType="image/jpeg"/>
  <Override PartName="/ppt/media/image8.png" ContentType="image/png"/>
  <Override PartName="/ppt/media/image10.jpeg" ContentType="image/jpeg"/>
  <Override PartName="/ppt/media/image11.png" ContentType="image/png"/>
  <Override PartName="/ppt/media/image12.png" ContentType="image/png"/>
  <Override PartName="/ppt/media/image25.wmf" ContentType="image/x-wmf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4.png" ContentType="image/png"/>
  <Override PartName="/ppt/media/image26.png" ContentType="image/png"/>
  <Override PartName="/ppt/media/image27.jpeg" ContentType="image/jpeg"/>
  <Override PartName="/ppt/media/image28.png" ContentType="image/png"/>
  <Override PartName="/ppt/media/image29.png" ContentType="image/png"/>
  <Override PartName="/ppt/media/image30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68.xml.rels" ContentType="application/vnd.openxmlformats-package.relationships+xml"/>
  <Override PartName="/ppt/slides/_rels/slide69.xml.rels" ContentType="application/vnd.openxmlformats-package.relationships+xml"/>
  <Override PartName="/ppt/slides/_rels/slide70.xml.rels" ContentType="application/vnd.openxmlformats-package.relationships+xml"/>
  <Override PartName="/ppt/slides/_rels/slide71.xml.rels" ContentType="application/vnd.openxmlformats-package.relationships+xml"/>
  <Override PartName="/ppt/slides/_rels/slide72.xml.rels" ContentType="application/vnd.openxmlformats-package.relationships+xml"/>
  <Override PartName="/ppt/slides/_rels/slide73.xml.rels" ContentType="application/vnd.openxmlformats-package.relationships+xml"/>
  <Override PartName="/ppt/slides/_rels/slide74.xml.rels" ContentType="application/vnd.openxmlformats-package.relationships+xml"/>
  <Override PartName="/ppt/slides/_rels/slide75.xml.rels" ContentType="application/vnd.openxmlformats-package.relationships+xml"/>
  <Override PartName="/ppt/slides/_rels/slide76.xml.rels" ContentType="application/vnd.openxmlformats-package.relationships+xml"/>
  <Override PartName="/ppt/slides/_rels/slide77.xml.rels" ContentType="application/vnd.openxmlformats-package.relationships+xml"/>
  <Override PartName="/ppt/slides/_rels/slide78.xml.rels" ContentType="application/vnd.openxmlformats-package.relationships+xml"/>
  <Override PartName="/ppt/slides/_rels/slide79.xml.rels" ContentType="application/vnd.openxmlformats-package.relationships+xml"/>
  <Override PartName="/ppt/slides/_rels/slide80.xml.rels" ContentType="application/vnd.openxmlformats-package.relationships+xml"/>
  <Override PartName="/ppt/slides/_rels/slide81.xml.rels" ContentType="application/vnd.openxmlformats-package.relationships+xml"/>
  <Override PartName="/ppt/slides/_rels/slide82.xml.rels" ContentType="application/vnd.openxmlformats-package.relationships+xml"/>
  <Override PartName="/ppt/slides/_rels/slide83.xml.rels" ContentType="application/vnd.openxmlformats-package.relationships+xml"/>
  <Override PartName="/ppt/slides/_rels/slide84.xml.rels" ContentType="application/vnd.openxmlformats-package.relationships+xml"/>
  <Override PartName="/ppt/slides/_rels/slide85.xml.rels" ContentType="application/vnd.openxmlformats-package.relationships+xml"/>
  <Override PartName="/ppt/slides/_rels/slide86.xml.rels" ContentType="application/vnd.openxmlformats-package.relationships+xml"/>
  <Override PartName="/ppt/slides/_rels/slide87.xml.rels" ContentType="application/vnd.openxmlformats-package.relationships+xml"/>
  <Override PartName="/ppt/slides/_rels/slide88.xml.rels" ContentType="application/vnd.openxmlformats-package.relationships+xml"/>
  <Override PartName="/ppt/slides/_rels/slide89.xml.rels" ContentType="application/vnd.openxmlformats-package.relationships+xml"/>
  <Override PartName="/ppt/slides/_rels/slide90.xml.rels" ContentType="application/vnd.openxmlformats-package.relationships+xml"/>
  <Override PartName="/ppt/slides/_rels/slide91.xml.rels" ContentType="application/vnd.openxmlformats-package.relationships+xml"/>
  <Override PartName="/ppt/slides/_rels/slide92.xml.rels" ContentType="application/vnd.openxmlformats-package.relationships+xml"/>
  <Override PartName="/ppt/slides/_rels/slide93.xml.rels" ContentType="application/vnd.openxmlformats-package.relationships+xml"/>
  <Override PartName="/ppt/slides/_rels/slide94.xml.rels" ContentType="application/vnd.openxmlformats-package.relationships+xml"/>
  <Override PartName="/ppt/slides/_rels/slide95.xml.rels" ContentType="application/vnd.openxmlformats-package.relationships+xml"/>
  <Override PartName="/ppt/slides/_rels/slide96.xml.rels" ContentType="application/vnd.openxmlformats-package.relationships+xml"/>
  <Override PartName="/ppt/slides/_rels/slide97.xml.rels" ContentType="application/vnd.openxmlformats-package.relationships+xml"/>
  <Override PartName="/ppt/slides/_rels/slide98.xml.rels" ContentType="application/vnd.openxmlformats-package.relationships+xml"/>
  <Override PartName="/ppt/slides/_rels/slide99.xml.rels" ContentType="application/vnd.openxmlformats-package.relationships+xml"/>
  <Override PartName="/ppt/slides/_rels/slide100.xml.rels" ContentType="application/vnd.openxmlformats-package.relationships+xml"/>
  <Override PartName="/ppt/slides/_rels/slide101.xml.rels" ContentType="application/vnd.openxmlformats-package.relationships+xml"/>
  <Override PartName="/ppt/slides/_rels/slide102.xml.rels" ContentType="application/vnd.openxmlformats-package.relationships+xml"/>
  <Override PartName="/ppt/slides/_rels/slide103.xml.rels" ContentType="application/vnd.openxmlformats-package.relationships+xml"/>
  <Override PartName="/ppt/slides/_rels/slide104.xml.rels" ContentType="application/vnd.openxmlformats-package.relationships+xml"/>
  <Override PartName="/ppt/slides/_rels/slide105.xml.rels" ContentType="application/vnd.openxmlformats-package.relationships+xml"/>
  <Override PartName="/ppt/slides/_rels/slide106.xml.rels" ContentType="application/vnd.openxmlformats-package.relationships+xml"/>
  <Override PartName="/ppt/slides/_rels/slide107.xml.rels" ContentType="application/vnd.openxmlformats-package.relationships+xml"/>
  <Override PartName="/ppt/slides/_rels/slide108.xml.rels" ContentType="application/vnd.openxmlformats-package.relationships+xml"/>
  <Override PartName="/ppt/slides/_rels/slide109.xml.rels" ContentType="application/vnd.openxmlformats-package.relationships+xml"/>
  <Override PartName="/ppt/slides/_rels/slide110.xml.rels" ContentType="application/vnd.openxmlformats-package.relationships+xml"/>
  <Override PartName="/ppt/slides/_rels/slide111.xml.rels" ContentType="application/vnd.openxmlformats-package.relationships+xml"/>
  <Override PartName="/ppt/slides/_rels/slide112.xml.rels" ContentType="application/vnd.openxmlformats-package.relationships+xml"/>
  <Override PartName="/ppt/slides/_rels/slide113.xml.rels" ContentType="application/vnd.openxmlformats-package.relationships+xml"/>
  <Override PartName="/ppt/slides/_rels/slide11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364" r:id="rId115"/>
    <p:sldId id="365" r:id="rId116"/>
    <p:sldId id="366" r:id="rId117"/>
    <p:sldId id="367" r:id="rId118"/>
    <p:sldId id="368" r:id="rId119"/>
    <p:sldId id="369" r:id="rId120"/>
  </p:sldIdLst>
  <p:sldSz cx="9144000" cy="6858000"/>
  <p:notesSz cx="6797675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Relationship Id="rId90" Type="http://schemas.openxmlformats.org/officeDocument/2006/relationships/slide" Target="slides/slide84.xml"/><Relationship Id="rId91" Type="http://schemas.openxmlformats.org/officeDocument/2006/relationships/slide" Target="slides/slide85.xml"/><Relationship Id="rId92" Type="http://schemas.openxmlformats.org/officeDocument/2006/relationships/slide" Target="slides/slide86.xml"/><Relationship Id="rId93" Type="http://schemas.openxmlformats.org/officeDocument/2006/relationships/slide" Target="slides/slide87.xml"/><Relationship Id="rId94" Type="http://schemas.openxmlformats.org/officeDocument/2006/relationships/slide" Target="slides/slide88.xml"/><Relationship Id="rId95" Type="http://schemas.openxmlformats.org/officeDocument/2006/relationships/slide" Target="slides/slide89.xml"/><Relationship Id="rId96" Type="http://schemas.openxmlformats.org/officeDocument/2006/relationships/slide" Target="slides/slide90.xml"/><Relationship Id="rId97" Type="http://schemas.openxmlformats.org/officeDocument/2006/relationships/slide" Target="slides/slide91.xml"/><Relationship Id="rId98" Type="http://schemas.openxmlformats.org/officeDocument/2006/relationships/slide" Target="slides/slide92.xml"/><Relationship Id="rId99" Type="http://schemas.openxmlformats.org/officeDocument/2006/relationships/slide" Target="slides/slide93.xml"/><Relationship Id="rId100" Type="http://schemas.openxmlformats.org/officeDocument/2006/relationships/slide" Target="slides/slide94.xml"/><Relationship Id="rId101" Type="http://schemas.openxmlformats.org/officeDocument/2006/relationships/slide" Target="slides/slide95.xml"/><Relationship Id="rId102" Type="http://schemas.openxmlformats.org/officeDocument/2006/relationships/slide" Target="slides/slide96.xml"/><Relationship Id="rId103" Type="http://schemas.openxmlformats.org/officeDocument/2006/relationships/slide" Target="slides/slide97.xml"/><Relationship Id="rId104" Type="http://schemas.openxmlformats.org/officeDocument/2006/relationships/slide" Target="slides/slide98.xml"/><Relationship Id="rId105" Type="http://schemas.openxmlformats.org/officeDocument/2006/relationships/slide" Target="slides/slide99.xml"/><Relationship Id="rId106" Type="http://schemas.openxmlformats.org/officeDocument/2006/relationships/slide" Target="slides/slide100.xml"/><Relationship Id="rId107" Type="http://schemas.openxmlformats.org/officeDocument/2006/relationships/slide" Target="slides/slide101.xml"/><Relationship Id="rId108" Type="http://schemas.openxmlformats.org/officeDocument/2006/relationships/slide" Target="slides/slide102.xml"/><Relationship Id="rId109" Type="http://schemas.openxmlformats.org/officeDocument/2006/relationships/slide" Target="slides/slide103.xml"/><Relationship Id="rId110" Type="http://schemas.openxmlformats.org/officeDocument/2006/relationships/slide" Target="slides/slide104.xml"/><Relationship Id="rId111" Type="http://schemas.openxmlformats.org/officeDocument/2006/relationships/slide" Target="slides/slide105.xml"/><Relationship Id="rId112" Type="http://schemas.openxmlformats.org/officeDocument/2006/relationships/slide" Target="slides/slide106.xml"/><Relationship Id="rId113" Type="http://schemas.openxmlformats.org/officeDocument/2006/relationships/slide" Target="slides/slide107.xml"/><Relationship Id="rId114" Type="http://schemas.openxmlformats.org/officeDocument/2006/relationships/slide" Target="slides/slide108.xml"/><Relationship Id="rId115" Type="http://schemas.openxmlformats.org/officeDocument/2006/relationships/slide" Target="slides/slide109.xml"/><Relationship Id="rId116" Type="http://schemas.openxmlformats.org/officeDocument/2006/relationships/slide" Target="slides/slide110.xml"/><Relationship Id="rId117" Type="http://schemas.openxmlformats.org/officeDocument/2006/relationships/slide" Target="slides/slide111.xml"/><Relationship Id="rId118" Type="http://schemas.openxmlformats.org/officeDocument/2006/relationships/slide" Target="slides/slide112.xml"/><Relationship Id="rId119" Type="http://schemas.openxmlformats.org/officeDocument/2006/relationships/slide" Target="slides/slide113.xml"/><Relationship Id="rId120" Type="http://schemas.openxmlformats.org/officeDocument/2006/relationships/slide" Target="slides/slide11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de notas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&lt;cabeçalho&gt;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797684CF-E7BB-4BB0-AAEA-293F964BB772}" type="slidenum"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00.xml.rels><?xml version="1.0" encoding="UTF-8"?>
<Relationships xmlns="http://schemas.openxmlformats.org/package/2006/relationships"><Relationship Id="rId1" Type="http://schemas.openxmlformats.org/officeDocument/2006/relationships/slide" Target="../slides/slide100.xml"/><Relationship Id="rId2" Type="http://schemas.openxmlformats.org/officeDocument/2006/relationships/notesMaster" Target="../notesMasters/notesMaster1.xml"/>
</Relationships>
</file>

<file path=ppt/notesSlides/_rels/notesSlide101.xml.rels><?xml version="1.0" encoding="UTF-8"?>
<Relationships xmlns="http://schemas.openxmlformats.org/package/2006/relationships"><Relationship Id="rId1" Type="http://schemas.openxmlformats.org/officeDocument/2006/relationships/slide" Target="../slides/slide101.xml"/><Relationship Id="rId2" Type="http://schemas.openxmlformats.org/officeDocument/2006/relationships/notesMaster" Target="../notesMasters/notesMaster1.xml"/>
</Relationships>
</file>

<file path=ppt/notesSlides/_rels/notesSlide102.xml.rels><?xml version="1.0" encoding="UTF-8"?>
<Relationships xmlns="http://schemas.openxmlformats.org/package/2006/relationships"><Relationship Id="rId1" Type="http://schemas.openxmlformats.org/officeDocument/2006/relationships/slide" Target="../slides/slide102.xml"/><Relationship Id="rId2" Type="http://schemas.openxmlformats.org/officeDocument/2006/relationships/notesMaster" Target="../notesMasters/notesMaster1.xml"/>
</Relationships>
</file>

<file path=ppt/notesSlides/_rels/notesSlide103.xml.rels><?xml version="1.0" encoding="UTF-8"?>
<Relationships xmlns="http://schemas.openxmlformats.org/package/2006/relationships"><Relationship Id="rId1" Type="http://schemas.openxmlformats.org/officeDocument/2006/relationships/slide" Target="../slides/slide103.xml"/><Relationship Id="rId2" Type="http://schemas.openxmlformats.org/officeDocument/2006/relationships/notesMaster" Target="../notesMasters/notesMaster1.xml"/>
</Relationships>
</file>

<file path=ppt/notesSlides/_rels/notesSlide104.xml.rels><?xml version="1.0" encoding="UTF-8"?>
<Relationships xmlns="http://schemas.openxmlformats.org/package/2006/relationships"><Relationship Id="rId1" Type="http://schemas.openxmlformats.org/officeDocument/2006/relationships/slide" Target="../slides/slide104.xml"/><Relationship Id="rId2" Type="http://schemas.openxmlformats.org/officeDocument/2006/relationships/notesMaster" Target="../notesMasters/notesMaster1.xml"/>
</Relationships>
</file>

<file path=ppt/notesSlides/_rels/notesSlide105.xml.rels><?xml version="1.0" encoding="UTF-8"?>
<Relationships xmlns="http://schemas.openxmlformats.org/package/2006/relationships"><Relationship Id="rId1" Type="http://schemas.openxmlformats.org/officeDocument/2006/relationships/slide" Target="../slides/slide105.xml"/><Relationship Id="rId2" Type="http://schemas.openxmlformats.org/officeDocument/2006/relationships/notesMaster" Target="../notesMasters/notesMaster1.xml"/>
</Relationships>
</file>

<file path=ppt/notesSlides/_rels/notesSlide106.xml.rels><?xml version="1.0" encoding="UTF-8"?>
<Relationships xmlns="http://schemas.openxmlformats.org/package/2006/relationships"><Relationship Id="rId1" Type="http://schemas.openxmlformats.org/officeDocument/2006/relationships/slide" Target="../slides/slide106.xml"/><Relationship Id="rId2" Type="http://schemas.openxmlformats.org/officeDocument/2006/relationships/notesMaster" Target="../notesMasters/notesMaster1.xml"/>
</Relationships>
</file>

<file path=ppt/notesSlides/_rels/notesSlide107.xml.rels><?xml version="1.0" encoding="UTF-8"?>
<Relationships xmlns="http://schemas.openxmlformats.org/package/2006/relationships"><Relationship Id="rId1" Type="http://schemas.openxmlformats.org/officeDocument/2006/relationships/slide" Target="../slides/slide107.xml"/><Relationship Id="rId2" Type="http://schemas.openxmlformats.org/officeDocument/2006/relationships/notesMaster" Target="../notesMasters/notesMaster1.xml"/>
</Relationships>
</file>

<file path=ppt/notesSlides/_rels/notesSlide108.xml.rels><?xml version="1.0" encoding="UTF-8"?>
<Relationships xmlns="http://schemas.openxmlformats.org/package/2006/relationships"><Relationship Id="rId1" Type="http://schemas.openxmlformats.org/officeDocument/2006/relationships/slide" Target="../slides/slide108.xml"/><Relationship Id="rId2" Type="http://schemas.openxmlformats.org/officeDocument/2006/relationships/notesMaster" Target="../notesMasters/notesMaster1.xml"/>
</Relationships>
</file>

<file path=ppt/notesSlides/_rels/notesSlide109.xml.rels><?xml version="1.0" encoding="UTF-8"?>
<Relationships xmlns="http://schemas.openxmlformats.org/package/2006/relationships"><Relationship Id="rId1" Type="http://schemas.openxmlformats.org/officeDocument/2006/relationships/slide" Target="../slides/slide109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10.xml.rels><?xml version="1.0" encoding="UTF-8"?>
<Relationships xmlns="http://schemas.openxmlformats.org/package/2006/relationships"><Relationship Id="rId1" Type="http://schemas.openxmlformats.org/officeDocument/2006/relationships/slide" Target="../slides/slide110.xml"/><Relationship Id="rId2" Type="http://schemas.openxmlformats.org/officeDocument/2006/relationships/notesMaster" Target="../notesMasters/notesMaster1.xml"/>
</Relationships>
</file>

<file path=ppt/notesSlides/_rels/notesSlide111.xml.rels><?xml version="1.0" encoding="UTF-8"?>
<Relationships xmlns="http://schemas.openxmlformats.org/package/2006/relationships"><Relationship Id="rId1" Type="http://schemas.openxmlformats.org/officeDocument/2006/relationships/slide" Target="../slides/slide111.xml"/><Relationship Id="rId2" Type="http://schemas.openxmlformats.org/officeDocument/2006/relationships/notesMaster" Target="../notesMasters/notesMaster1.xml"/>
</Relationships>
</file>

<file path=ppt/notesSlides/_rels/notesSlide112.xml.rels><?xml version="1.0" encoding="UTF-8"?>
<Relationships xmlns="http://schemas.openxmlformats.org/package/2006/relationships"><Relationship Id="rId1" Type="http://schemas.openxmlformats.org/officeDocument/2006/relationships/slide" Target="../slides/slide112.xml"/><Relationship Id="rId2" Type="http://schemas.openxmlformats.org/officeDocument/2006/relationships/notesMaster" Target="../notesMasters/notesMaster1.xml"/>
</Relationships>
</file>

<file path=ppt/notesSlides/_rels/notesSlide113.xml.rels><?xml version="1.0" encoding="UTF-8"?>
<Relationships xmlns="http://schemas.openxmlformats.org/package/2006/relationships"><Relationship Id="rId1" Type="http://schemas.openxmlformats.org/officeDocument/2006/relationships/slide" Target="../slides/slide113.xml"/><Relationship Id="rId2" Type="http://schemas.openxmlformats.org/officeDocument/2006/relationships/notesMaster" Target="../notesMasters/notesMaster1.xml"/>
</Relationships>
</file>

<file path=ppt/notesSlides/_rels/notesSlide114.xml.rels><?xml version="1.0" encoding="UTF-8"?>
<Relationships xmlns="http://schemas.openxmlformats.org/package/2006/relationships"><Relationship Id="rId1" Type="http://schemas.openxmlformats.org/officeDocument/2006/relationships/slide" Target="../slides/slide114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_rels/notesSlide61.xml.rels><?xml version="1.0" encoding="UTF-8"?>
<Relationships xmlns="http://schemas.openxmlformats.org/package/2006/relationships"><Relationship Id="rId1" Type="http://schemas.openxmlformats.org/officeDocument/2006/relationships/slide" Target="../slides/slide61.xml"/><Relationship Id="rId2" Type="http://schemas.openxmlformats.org/officeDocument/2006/relationships/notesMaster" Target="../notesMasters/notesMaster1.xml"/>
</Relationships>
</file>

<file path=ppt/notesSlides/_rels/notesSlide62.xml.rels><?xml version="1.0" encoding="UTF-8"?>
<Relationships xmlns="http://schemas.openxmlformats.org/package/2006/relationships"><Relationship Id="rId1" Type="http://schemas.openxmlformats.org/officeDocument/2006/relationships/slide" Target="../slides/slide62.xml"/><Relationship Id="rId2" Type="http://schemas.openxmlformats.org/officeDocument/2006/relationships/notesMaster" Target="../notesMasters/notesMaster1.xml"/>
</Relationships>
</file>

<file path=ppt/notesSlides/_rels/notesSlide63.xml.rels><?xml version="1.0" encoding="UTF-8"?>
<Relationships xmlns="http://schemas.openxmlformats.org/package/2006/relationships"><Relationship Id="rId1" Type="http://schemas.openxmlformats.org/officeDocument/2006/relationships/slide" Target="../slides/slide63.xml"/><Relationship Id="rId2" Type="http://schemas.openxmlformats.org/officeDocument/2006/relationships/notesMaster" Target="../notesMasters/notesMaster1.xml"/>
</Relationships>
</file>

<file path=ppt/notesSlides/_rels/notesSlide64.xml.rels><?xml version="1.0" encoding="UTF-8"?>
<Relationships xmlns="http://schemas.openxmlformats.org/package/2006/relationships"><Relationship Id="rId1" Type="http://schemas.openxmlformats.org/officeDocument/2006/relationships/slide" Target="../slides/slide64.xml"/><Relationship Id="rId2" Type="http://schemas.openxmlformats.org/officeDocument/2006/relationships/notesMaster" Target="../notesMasters/notesMaster1.xml"/>
</Relationships>
</file>

<file path=ppt/notesSlides/_rels/notesSlide65.xml.rels><?xml version="1.0" encoding="UTF-8"?>
<Relationships xmlns="http://schemas.openxmlformats.org/package/2006/relationships"><Relationship Id="rId1" Type="http://schemas.openxmlformats.org/officeDocument/2006/relationships/slide" Target="../slides/slide65.xml"/><Relationship Id="rId2" Type="http://schemas.openxmlformats.org/officeDocument/2006/relationships/notesMaster" Target="../notesMasters/notesMaster1.xml"/>
</Relationships>
</file>

<file path=ppt/notesSlides/_rels/notesSlide66.xml.rels><?xml version="1.0" encoding="UTF-8"?>
<Relationships xmlns="http://schemas.openxmlformats.org/package/2006/relationships"><Relationship Id="rId1" Type="http://schemas.openxmlformats.org/officeDocument/2006/relationships/slide" Target="../slides/slide66.xml"/><Relationship Id="rId2" Type="http://schemas.openxmlformats.org/officeDocument/2006/relationships/notesMaster" Target="../notesMasters/notesMaster1.xml"/>
</Relationships>
</file>

<file path=ppt/notesSlides/_rels/notesSlide67.xml.rels><?xml version="1.0" encoding="UTF-8"?>
<Relationships xmlns="http://schemas.openxmlformats.org/package/2006/relationships"><Relationship Id="rId1" Type="http://schemas.openxmlformats.org/officeDocument/2006/relationships/slide" Target="../slides/slide67.xml"/><Relationship Id="rId2" Type="http://schemas.openxmlformats.org/officeDocument/2006/relationships/notesMaster" Target="../notesMasters/notesMaster1.xml"/>
</Relationships>
</file>

<file path=ppt/notesSlides/_rels/notesSlide68.xml.rels><?xml version="1.0" encoding="UTF-8"?>
<Relationships xmlns="http://schemas.openxmlformats.org/package/2006/relationships"><Relationship Id="rId1" Type="http://schemas.openxmlformats.org/officeDocument/2006/relationships/slide" Target="../slides/slide68.xml"/><Relationship Id="rId2" Type="http://schemas.openxmlformats.org/officeDocument/2006/relationships/notesMaster" Target="../notesMasters/notesMaster1.xml"/>
</Relationships>
</file>

<file path=ppt/notesSlides/_rels/notesSlide69.xml.rels><?xml version="1.0" encoding="UTF-8"?>
<Relationships xmlns="http://schemas.openxmlformats.org/package/2006/relationships"><Relationship Id="rId1" Type="http://schemas.openxmlformats.org/officeDocument/2006/relationships/slide" Target="../slides/slide69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70.xml.rels><?xml version="1.0" encoding="UTF-8"?>
<Relationships xmlns="http://schemas.openxmlformats.org/package/2006/relationships"><Relationship Id="rId1" Type="http://schemas.openxmlformats.org/officeDocument/2006/relationships/slide" Target="../slides/slide70.xml"/><Relationship Id="rId2" Type="http://schemas.openxmlformats.org/officeDocument/2006/relationships/notesMaster" Target="../notesMasters/notesMaster1.xml"/>
</Relationships>
</file>

<file path=ppt/notesSlides/_rels/notesSlide71.xml.rels><?xml version="1.0" encoding="UTF-8"?>
<Relationships xmlns="http://schemas.openxmlformats.org/package/2006/relationships"><Relationship Id="rId1" Type="http://schemas.openxmlformats.org/officeDocument/2006/relationships/slide" Target="../slides/slide71.xml"/><Relationship Id="rId2" Type="http://schemas.openxmlformats.org/officeDocument/2006/relationships/notesMaster" Target="../notesMasters/notesMaster1.xml"/>
</Relationships>
</file>

<file path=ppt/notesSlides/_rels/notesSlide72.xml.rels><?xml version="1.0" encoding="UTF-8"?>
<Relationships xmlns="http://schemas.openxmlformats.org/package/2006/relationships"><Relationship Id="rId1" Type="http://schemas.openxmlformats.org/officeDocument/2006/relationships/slide" Target="../slides/slide72.xml"/><Relationship Id="rId2" Type="http://schemas.openxmlformats.org/officeDocument/2006/relationships/notesMaster" Target="../notesMasters/notesMaster1.xml"/>
</Relationships>
</file>

<file path=ppt/notesSlides/_rels/notesSlide73.xml.rels><?xml version="1.0" encoding="UTF-8"?>
<Relationships xmlns="http://schemas.openxmlformats.org/package/2006/relationships"><Relationship Id="rId1" Type="http://schemas.openxmlformats.org/officeDocument/2006/relationships/slide" Target="../slides/slide73.xml"/><Relationship Id="rId2" Type="http://schemas.openxmlformats.org/officeDocument/2006/relationships/notesMaster" Target="../notesMasters/notesMaster1.xml"/>
</Relationships>
</file>

<file path=ppt/notesSlides/_rels/notesSlide74.xml.rels><?xml version="1.0" encoding="UTF-8"?>
<Relationships xmlns="http://schemas.openxmlformats.org/package/2006/relationships"><Relationship Id="rId1" Type="http://schemas.openxmlformats.org/officeDocument/2006/relationships/slide" Target="../slides/slide74.xml"/><Relationship Id="rId2" Type="http://schemas.openxmlformats.org/officeDocument/2006/relationships/notesMaster" Target="../notesMasters/notesMaster1.xml"/>
</Relationships>
</file>

<file path=ppt/notesSlides/_rels/notesSlide75.xml.rels><?xml version="1.0" encoding="UTF-8"?>
<Relationships xmlns="http://schemas.openxmlformats.org/package/2006/relationships"><Relationship Id="rId1" Type="http://schemas.openxmlformats.org/officeDocument/2006/relationships/slide" Target="../slides/slide75.xml"/><Relationship Id="rId2" Type="http://schemas.openxmlformats.org/officeDocument/2006/relationships/notesMaster" Target="../notesMasters/notesMaster1.xml"/>
</Relationships>
</file>

<file path=ppt/notesSlides/_rels/notesSlide76.xml.rels><?xml version="1.0" encoding="UTF-8"?>
<Relationships xmlns="http://schemas.openxmlformats.org/package/2006/relationships"><Relationship Id="rId1" Type="http://schemas.openxmlformats.org/officeDocument/2006/relationships/slide" Target="../slides/slide76.xml"/><Relationship Id="rId2" Type="http://schemas.openxmlformats.org/officeDocument/2006/relationships/notesMaster" Target="../notesMasters/notesMaster1.xml"/>
</Relationships>
</file>

<file path=ppt/notesSlides/_rels/notesSlide77.xml.rels><?xml version="1.0" encoding="UTF-8"?>
<Relationships xmlns="http://schemas.openxmlformats.org/package/2006/relationships"><Relationship Id="rId1" Type="http://schemas.openxmlformats.org/officeDocument/2006/relationships/slide" Target="../slides/slide77.xml"/><Relationship Id="rId2" Type="http://schemas.openxmlformats.org/officeDocument/2006/relationships/notesMaster" Target="../notesMasters/notesMaster1.xml"/>
</Relationships>
</file>

<file path=ppt/notesSlides/_rels/notesSlide78.xml.rels><?xml version="1.0" encoding="UTF-8"?>
<Relationships xmlns="http://schemas.openxmlformats.org/package/2006/relationships"><Relationship Id="rId1" Type="http://schemas.openxmlformats.org/officeDocument/2006/relationships/slide" Target="../slides/slide78.xml"/><Relationship Id="rId2" Type="http://schemas.openxmlformats.org/officeDocument/2006/relationships/notesMaster" Target="../notesMasters/notesMaster1.xml"/>
</Relationships>
</file>

<file path=ppt/notesSlides/_rels/notesSlide79.xml.rels><?xml version="1.0" encoding="UTF-8"?>
<Relationships xmlns="http://schemas.openxmlformats.org/package/2006/relationships"><Relationship Id="rId1" Type="http://schemas.openxmlformats.org/officeDocument/2006/relationships/slide" Target="../slides/slide79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80.xml.rels><?xml version="1.0" encoding="UTF-8"?>
<Relationships xmlns="http://schemas.openxmlformats.org/package/2006/relationships"><Relationship Id="rId1" Type="http://schemas.openxmlformats.org/officeDocument/2006/relationships/slide" Target="../slides/slide80.xml"/><Relationship Id="rId2" Type="http://schemas.openxmlformats.org/officeDocument/2006/relationships/notesMaster" Target="../notesMasters/notesMaster1.xml"/>
</Relationships>
</file>

<file path=ppt/notesSlides/_rels/notesSlide81.xml.rels><?xml version="1.0" encoding="UTF-8"?>
<Relationships xmlns="http://schemas.openxmlformats.org/package/2006/relationships"><Relationship Id="rId1" Type="http://schemas.openxmlformats.org/officeDocument/2006/relationships/slide" Target="../slides/slide81.xml"/><Relationship Id="rId2" Type="http://schemas.openxmlformats.org/officeDocument/2006/relationships/notesMaster" Target="../notesMasters/notesMaster1.xml"/>
</Relationships>
</file>

<file path=ppt/notesSlides/_rels/notesSlide82.xml.rels><?xml version="1.0" encoding="UTF-8"?>
<Relationships xmlns="http://schemas.openxmlformats.org/package/2006/relationships"><Relationship Id="rId1" Type="http://schemas.openxmlformats.org/officeDocument/2006/relationships/slide" Target="../slides/slide82.xml"/><Relationship Id="rId2" Type="http://schemas.openxmlformats.org/officeDocument/2006/relationships/notesMaster" Target="../notesMasters/notesMaster1.xml"/>
</Relationships>
</file>

<file path=ppt/notesSlides/_rels/notesSlide83.xml.rels><?xml version="1.0" encoding="UTF-8"?>
<Relationships xmlns="http://schemas.openxmlformats.org/package/2006/relationships"><Relationship Id="rId1" Type="http://schemas.openxmlformats.org/officeDocument/2006/relationships/slide" Target="../slides/slide83.xml"/><Relationship Id="rId2" Type="http://schemas.openxmlformats.org/officeDocument/2006/relationships/notesMaster" Target="../notesMasters/notesMaster1.xml"/>
</Relationships>
</file>

<file path=ppt/notesSlides/_rels/notesSlide84.xml.rels><?xml version="1.0" encoding="UTF-8"?>
<Relationships xmlns="http://schemas.openxmlformats.org/package/2006/relationships"><Relationship Id="rId1" Type="http://schemas.openxmlformats.org/officeDocument/2006/relationships/slide" Target="../slides/slide84.xml"/><Relationship Id="rId2" Type="http://schemas.openxmlformats.org/officeDocument/2006/relationships/notesMaster" Target="../notesMasters/notesMaster1.xml"/>
</Relationships>
</file>

<file path=ppt/notesSlides/_rels/notesSlide85.xml.rels><?xml version="1.0" encoding="UTF-8"?>
<Relationships xmlns="http://schemas.openxmlformats.org/package/2006/relationships"><Relationship Id="rId1" Type="http://schemas.openxmlformats.org/officeDocument/2006/relationships/slide" Target="../slides/slide85.xml"/><Relationship Id="rId2" Type="http://schemas.openxmlformats.org/officeDocument/2006/relationships/notesMaster" Target="../notesMasters/notesMaster1.xml"/>
</Relationships>
</file>

<file path=ppt/notesSlides/_rels/notesSlide86.xml.rels><?xml version="1.0" encoding="UTF-8"?>
<Relationships xmlns="http://schemas.openxmlformats.org/package/2006/relationships"><Relationship Id="rId1" Type="http://schemas.openxmlformats.org/officeDocument/2006/relationships/slide" Target="../slides/slide86.xml"/><Relationship Id="rId2" Type="http://schemas.openxmlformats.org/officeDocument/2006/relationships/notesMaster" Target="../notesMasters/notesMaster1.xml"/>
</Relationships>
</file>

<file path=ppt/notesSlides/_rels/notesSlide87.xml.rels><?xml version="1.0" encoding="UTF-8"?>
<Relationships xmlns="http://schemas.openxmlformats.org/package/2006/relationships"><Relationship Id="rId1" Type="http://schemas.openxmlformats.org/officeDocument/2006/relationships/slide" Target="../slides/slide87.xml"/><Relationship Id="rId2" Type="http://schemas.openxmlformats.org/officeDocument/2006/relationships/notesMaster" Target="../notesMasters/notesMaster1.xml"/>
</Relationships>
</file>

<file path=ppt/notesSlides/_rels/notesSlide88.xml.rels><?xml version="1.0" encoding="UTF-8"?>
<Relationships xmlns="http://schemas.openxmlformats.org/package/2006/relationships"><Relationship Id="rId1" Type="http://schemas.openxmlformats.org/officeDocument/2006/relationships/slide" Target="../slides/slide88.xml"/><Relationship Id="rId2" Type="http://schemas.openxmlformats.org/officeDocument/2006/relationships/notesMaster" Target="../notesMasters/notesMaster1.xml"/>
</Relationships>
</file>

<file path=ppt/notesSlides/_rels/notesSlide89.xml.rels><?xml version="1.0" encoding="UTF-8"?>
<Relationships xmlns="http://schemas.openxmlformats.org/package/2006/relationships"><Relationship Id="rId1" Type="http://schemas.openxmlformats.org/officeDocument/2006/relationships/slide" Target="../slides/slide89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_rels/notesSlide90.xml.rels><?xml version="1.0" encoding="UTF-8"?>
<Relationships xmlns="http://schemas.openxmlformats.org/package/2006/relationships"><Relationship Id="rId1" Type="http://schemas.openxmlformats.org/officeDocument/2006/relationships/slide" Target="../slides/slide90.xml"/><Relationship Id="rId2" Type="http://schemas.openxmlformats.org/officeDocument/2006/relationships/notesMaster" Target="../notesMasters/notesMaster1.xml"/>
</Relationships>
</file>

<file path=ppt/notesSlides/_rels/notesSlide91.xml.rels><?xml version="1.0" encoding="UTF-8"?>
<Relationships xmlns="http://schemas.openxmlformats.org/package/2006/relationships"><Relationship Id="rId1" Type="http://schemas.openxmlformats.org/officeDocument/2006/relationships/slide" Target="../slides/slide91.xml"/><Relationship Id="rId2" Type="http://schemas.openxmlformats.org/officeDocument/2006/relationships/notesMaster" Target="../notesMasters/notesMaster1.xml"/>
</Relationships>
</file>

<file path=ppt/notesSlides/_rels/notesSlide92.xml.rels><?xml version="1.0" encoding="UTF-8"?>
<Relationships xmlns="http://schemas.openxmlformats.org/package/2006/relationships"><Relationship Id="rId1" Type="http://schemas.openxmlformats.org/officeDocument/2006/relationships/slide" Target="../slides/slide92.xml"/><Relationship Id="rId2" Type="http://schemas.openxmlformats.org/officeDocument/2006/relationships/notesMaster" Target="../notesMasters/notesMaster1.xml"/>
</Relationships>
</file>

<file path=ppt/notesSlides/_rels/notesSlide93.xml.rels><?xml version="1.0" encoding="UTF-8"?>
<Relationships xmlns="http://schemas.openxmlformats.org/package/2006/relationships"><Relationship Id="rId1" Type="http://schemas.openxmlformats.org/officeDocument/2006/relationships/slide" Target="../slides/slide93.xml"/><Relationship Id="rId2" Type="http://schemas.openxmlformats.org/officeDocument/2006/relationships/notesMaster" Target="../notesMasters/notesMaster1.xml"/>
</Relationships>
</file>

<file path=ppt/notesSlides/_rels/notesSlide94.xml.rels><?xml version="1.0" encoding="UTF-8"?>
<Relationships xmlns="http://schemas.openxmlformats.org/package/2006/relationships"><Relationship Id="rId1" Type="http://schemas.openxmlformats.org/officeDocument/2006/relationships/slide" Target="../slides/slide94.xml"/><Relationship Id="rId2" Type="http://schemas.openxmlformats.org/officeDocument/2006/relationships/notesMaster" Target="../notesMasters/notesMaster1.xml"/>
</Relationships>
</file>

<file path=ppt/notesSlides/_rels/notesSlide95.xml.rels><?xml version="1.0" encoding="UTF-8"?>
<Relationships xmlns="http://schemas.openxmlformats.org/package/2006/relationships"><Relationship Id="rId1" Type="http://schemas.openxmlformats.org/officeDocument/2006/relationships/slide" Target="../slides/slide95.xml"/><Relationship Id="rId2" Type="http://schemas.openxmlformats.org/officeDocument/2006/relationships/notesMaster" Target="../notesMasters/notesMaster1.xml"/>
</Relationships>
</file>

<file path=ppt/notesSlides/_rels/notesSlide96.xml.rels><?xml version="1.0" encoding="UTF-8"?>
<Relationships xmlns="http://schemas.openxmlformats.org/package/2006/relationships"><Relationship Id="rId1" Type="http://schemas.openxmlformats.org/officeDocument/2006/relationships/slide" Target="../slides/slide96.xml"/><Relationship Id="rId2" Type="http://schemas.openxmlformats.org/officeDocument/2006/relationships/notesMaster" Target="../notesMasters/notesMaster1.xml"/>
</Relationships>
</file>

<file path=ppt/notesSlides/_rels/notesSlide97.xml.rels><?xml version="1.0" encoding="UTF-8"?>
<Relationships xmlns="http://schemas.openxmlformats.org/package/2006/relationships"><Relationship Id="rId1" Type="http://schemas.openxmlformats.org/officeDocument/2006/relationships/slide" Target="../slides/slide97.xml"/><Relationship Id="rId2" Type="http://schemas.openxmlformats.org/officeDocument/2006/relationships/notesMaster" Target="../notesMasters/notesMaster1.xml"/>
</Relationships>
</file>

<file path=ppt/notesSlides/_rels/notesSlide98.xml.rels><?xml version="1.0" encoding="UTF-8"?>
<Relationships xmlns="http://schemas.openxmlformats.org/package/2006/relationships"><Relationship Id="rId1" Type="http://schemas.openxmlformats.org/officeDocument/2006/relationships/slide" Target="../slides/slide98.xml"/><Relationship Id="rId2" Type="http://schemas.openxmlformats.org/officeDocument/2006/relationships/notesMaster" Target="../notesMasters/notesMaster1.xml"/>
</Relationships>
</file>

<file path=ppt/notesSlides/_rels/notesSlide99.xml.rels><?xml version="1.0" encoding="UTF-8"?>
<Relationships xmlns="http://schemas.openxmlformats.org/package/2006/relationships"><Relationship Id="rId1" Type="http://schemas.openxmlformats.org/officeDocument/2006/relationships/slide" Target="../slides/slide9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2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1DAF0DB-DE36-4245-9B18-7032800994AC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0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75EBB5D-300F-466C-975B-C36664F92894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8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37E5EBE-3BBD-4B7A-B801-D27F61434C52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0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EED0E54-D01E-41D4-89D5-100543D13648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2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A491841-8CD8-47DC-B506-3CD74BA5308A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4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FE2935E-7663-4817-894C-AB2B039C76DB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6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661DF59-90FC-4269-B7FB-E37E0B18423D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8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1F7CA64-DA41-417D-AB8E-6CC44AF89CB8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0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8720364-0128-4A6F-A526-17E243095263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2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BD9A2DE-58D2-4336-97A0-AB2FB97EABF4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4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07C5F0A-D6B4-4731-804D-C937838CF8A2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6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5974D84-DA14-49F8-AD1E-4D9EFBC200AA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2 – Além dos familiares, em geral, que outros contatos são importantes na investigação?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https://www.polleverywhere.com/multiple_choice_polls/S4b4l1xY81iJ32b7Y6kxF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2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04605AD-E326-461F-A666-6716417541EC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14 – Qual a conduta recomendada?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https://www.polleverywhere.com/multiple_choice_polls/nOsGTb2yNY3lWICVxnt6u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8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B97FFF0-F0E1-49F4-B77D-45D8C3C42A3A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0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9BF0AD5-B38D-43F5-8BC6-54C427578A50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2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803771D-CF7B-47ED-B16D-990ABE9D2118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4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064301E-307D-4789-9254-8009D1C59DFB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6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3EE7FCE-8465-469B-8613-C3C171169948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Contato é tempo e ambiente.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4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F5FC144-AB28-47B1-9132-220056C847DA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6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3E7712F-9415-4874-B4B1-2D15D4F8474C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8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3B6285F-95BF-43A6-8CE5-50993DBA10B1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0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3F743FB-FC27-4CDE-8C0A-BA5A901F10E4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2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8BB43E4-DA00-4A52-A5E7-DAE6EA262317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3 – Ainda sobre a avaliação dos contatos: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https://www.polleverywhere.com/multiple_choice_polls/zNrww1LuE4CY0Pxtcmxdu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4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95FB996-44B0-4BA8-BA24-B15D3C50C2E0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6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25C74FF-36E4-4473-B671-DD16F25C333D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8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F543E8B-C5C4-48DE-9FC6-7BE787414E0A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4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289FF8C-06FC-422F-AE2C-1346FB811832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4 – Com as informações que temos, até o momento, podemos afirmar que LMS é: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https://www.polleverywhere.com/multiple_choice_polls/EGhWWEO49iTJxe5FlPngL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0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BDB03AD-6AAC-4D43-BDDF-74E272477270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2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DA7B298-36B8-4646-AD0C-69D1A294A9E2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4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4B6065A-6DD1-43DE-8300-B1BB2247BC8C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6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A605EA6-C781-4349-BF61-A605E2ACE3F7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8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1EBA669-3C23-40BA-A155-00200191D701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0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84E8781-5722-4E55-9CBA-284E2F2A6487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2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8774BFF-1EAE-4EAA-A745-9F6516043962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4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65E56FE-B9B7-4652-9CCC-1DB91E8C4A07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6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143FA04-39F4-4264-8D9B-CB94F160AF68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5 – Qual população não possui maior risco de adoecimento por tuberculose?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https://www.polleverywhere.com/multiple_choice_polls/UMRpvxyuoEE8UblpWVBP3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8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EB1C5CF-3F24-4C53-BB90-2FFE2621858E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6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AE8E68A-D4F6-4565-B47F-A659E0561CC8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0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2846F50-143C-406A-9A45-7FE62D753D0F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2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5402D65-28B8-4063-80D7-CDEFC142C527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4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0B42AAB-6FC1-4F82-81FC-0DC768C41F07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6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2B46374-73C3-4D19-BC31-52322615D736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8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C492380-DC5E-4CCA-BF2F-9E31AF49E70D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0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2BAA7A8-2808-425F-8A89-52359AE47959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2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E79ED56-B307-4176-BBEC-47FB103F7A69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4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80A4DAA-0E83-4C83-8A08-E85D6F0965FF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6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2D5E95E-F943-43EC-8A74-1E8FA090DE51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8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D41A6AD-27F2-44AA-985E-B2EFAB0D6629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8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E80244D-A3CC-437C-A3D5-626204DD0E30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0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C1C89B9-0BE3-4D5F-8966-B61DE03A416B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6 – A conduta recomendada para a esposa é: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https://www.polleverywhere.com/multiple_choice_polls/nPKDU99ktYWCEDo2nUB0m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2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B160F90-563F-4550-A988-E0FFFFCB4DB9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4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50AFC14-2FC5-4DBF-9692-FBA15195E381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6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EABB401-4B13-4DC2-8F20-AFF0B2EC4680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8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4D562FD-49E7-4943-959D-DD17C1D82FFC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0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0373522-7FE9-40F6-80C1-F0A8C520F2C6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2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17974F3-FAC4-4082-BBEF-5603A580381C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4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FE9934B-0BAB-4FB8-AA4F-59CF9DBF4B65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6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1ADFD31-0EAE-45FE-8A52-568686FACEFD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1 – Sobre a investigação de contatos, a afirmativa correta é: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https://www.polleverywhere.com/multiple_choice_polls/BXxOmRMcQp6UDSHJJ3cyM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0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F529B71-AE39-4A16-BEE1-F7EB9AB3CAE4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7 – A conduta recomendada para a filha de 16 e a sogra é: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https://www.polleverywhere.com/multiple_choice_polls/O1Mm8aYm2myCXrFdD4jcF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8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586E318-D6D8-4A15-94F6-9243E2699BAF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0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41CC309-B86B-447C-8B4A-3D4B754EC00D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2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EDB75BC-2DA4-4E70-BF50-B83FC94CACB1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4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B1EC591-9CC9-42DD-A55D-25F43B2FDB76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6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A3E59C0-87DE-49F4-BF8A-5DC00D0CA5C9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8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4E54638-360C-4065-918D-D21175FB0443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0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5128EE6-0C0A-4349-8778-36D5AAE40EC0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2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32EB7D8-48F0-407E-9A85-D7B4C61AEFD2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4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DCA8F93-8D73-4F46-8DAA-73BFE8CDC2E8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6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96F1015-F5E4-4B8D-BD19-3986A0D55FD1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Contatos tem risco maior de adoecimento por TB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2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6463456-1287-47CA-80CE-B5D17E511FF5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8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70EFCF2-71E0-4B0D-9676-6BAA0AD164DB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8 – As condutas para o filho de 5 anos e o colega de trabalho são: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https://www.polleverywhere.com/multiple_choice_polls/ANpl8CvsY019HQZagclxD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0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FF908A8-08CF-4C68-8146-5DA6FCB2BC10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2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C996BA3-4768-4E92-8401-435AABC2233C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4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15300A5-BACC-4691-A5CD-4F9117387EA9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00000"/>
              </a:lnSpc>
            </a:pP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6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4415474-A087-4021-AD05-B221B0D200E0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8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2A885F0-0C8C-4957-B191-B7032D6E7100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0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432FF84-EC4D-4A9D-A475-FE365DF31B09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9 – Qual orientação devemos dar à adolescente de 16 anos em uso de rifampicina?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https://www.polleverywhere.com/multiple_choice_polls/1pynjiLtXOspX7S5VjitU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2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C6C6235-34C6-4BA6-9F9D-1C66F8E108D1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4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3A0D6AC-DDDE-4701-A56E-33C916DDAA19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6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3BB23DA-23EF-47A5-BB71-A7CC732A1E08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4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6389CA4-19D8-4BA5-9FA0-42ABDE73CB46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8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D60A634-5BC3-46C7-AD5C-71004D5BD5A1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0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43C203D-A45A-4234-ADA3-3289DD257C2B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2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959655A-95D9-4E3E-A04B-DFBDD461B072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10 – Com a evolução clínica do filho de 5 anos, o resultado da PT e a radiografia de tórax atual, a melhor conduta é: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https://www.polleverywhere.com/multiple_choice_polls/5nsHkxHb4028El8KvbUqc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4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CAEAF33-F2BF-46B6-AFCD-24C7AAFEEAF0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6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2F8BF9A-47C0-4527-A4D7-C042409AC712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8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8675DFC-3CA7-474D-9513-7714EC5C5BBC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0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BB467E4-7A4E-47B2-A665-380C728D8A9E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2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453B8DA-4789-424C-880C-7C85C1FF9047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4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5039A32-AED6-4ADC-9FC8-2398A5388A02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6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BD80EB0-9B15-4650-8E94-6E5DFECBC519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6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2DE5413-D8E4-4A8C-BDB5-FA69C4BF3E49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8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6F2CDA6-B0D6-42A4-A6BD-E63C3F72AAD6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0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97F2B22-02D4-4C85-B9A2-56602C6559F0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2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938676B-FB08-47B4-BC52-0BCE003CCEFD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4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0E8DC5C-3A4A-438D-BE48-FAEB8BF5B181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6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FE08C8C-927F-4A23-9504-C19B2B83DC05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11 – Qual a conduta recomendada para o agente comunitário de saúde?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https://www.polleverywhere.com/multiple_choice_polls/tERN5aTVZQHGPfBtyojAf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8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AF5E581-C011-478C-9586-1D0594A7A4B8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0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699B3F1-445C-4139-B7C2-02004B1CE8F1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Explicar o efeito booster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2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B4BE32D-21A0-49D4-BBC9-D8AA789394EF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Explicar o efeito booster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4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C0DAF86-4137-492C-8B9A-1FC679FADDF5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6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13F8661-7C86-4BB6-A117-7AE04572D0ED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8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B2DDD40-9C75-4CD9-A477-4DF3AB4930DE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8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4503B1B-33F9-4F94-AB80-C9F0AF442B29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0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FCF61F1-8EF8-4E8B-81F6-F38D209E284E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2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C6D44DA-F225-4F47-9CE4-43225E37C11F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4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02A9FBB-11F0-49E5-9008-0361D0313DA3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12 – A conduta mais adequada para a esposa de LMS é: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https://www.polleverywhere.com/multiple_choice_polls/3K56PBWlGdj0sz9jNajcL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6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19486FC-CEDB-4254-8C56-7F08A57B0422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8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0A6875C-6288-4A95-8496-0BF7F1B89BDC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0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78DBEBF-351D-4134-B4DE-F352AE5E0701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2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DB8D7D4-2068-423E-83A8-B2356531A5D4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4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2644E4A-12E3-4E27-B577-96BDAD094D71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Poll Title: 13 – Em relação ao uso de EB na gestação é correto afirmar: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https://www.polleverywhere.com/multiple_choice_polls/kEtNYSgXFhsFAbveDr33x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6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F2711B2-3AA2-40AB-8214-A0C322573D9C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55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tópicosClique para editar o texto mestre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20/09/19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E85775D-E8B0-4F50-8234-5C473D6D2DB7}" type="slidenum"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estilo do título mestre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tópicosClique para editar os estilos do texto mestre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20/09/19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863206E-7554-4865-8065-6107DFF27466}" type="slidenum"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20/09/19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707A90D-BFE1-41E1-8484-77D3D85741C5}" type="slidenum"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estilo do título mestre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20/09/19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95EFBF7-F9E4-4B43-A378-4768FE1AE57C}" type="slidenum"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
</Relationships>
</file>

<file path=ppt/slides/_rels/slide10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0.xml"/>
</Relationships>
</file>

<file path=ppt/slides/_rels/slide10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1.xml"/>
</Relationships>
</file>

<file path=ppt/slides/_rels/slide10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2.xml"/>
</Relationships>
</file>

<file path=ppt/slides/_rels/slide10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3.xml"/>
</Relationships>
</file>

<file path=ppt/slides/_rels/slide10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4.xml"/>
</Relationships>
</file>

<file path=ppt/slides/_rels/slide10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5.xml"/>
</Relationships>
</file>

<file path=ppt/slides/_rels/slide10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6.xml"/>
</Relationships>
</file>

<file path=ppt/slides/_rels/slide10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7.xml"/>
</Relationships>
</file>

<file path=ppt/slides/_rels/slide10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8.xml"/>
</Relationships>
</file>

<file path=ppt/slides/_rels/slide10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1.xml"/>
</Relationships>
</file>

<file path=ppt/slides/_rels/slide110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10.xml"/>
</Relationships>
</file>

<file path=ppt/slides/_rels/slide1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1.xml"/>
</Relationships>
</file>

<file path=ppt/slides/_rels/slide1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2.xml"/>
</Relationships>
</file>

<file path=ppt/slides/_rels/slide1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3.xml"/>
</Relationships>
</file>

<file path=ppt/slides/_rels/slide1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6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2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4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5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6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67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8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0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1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2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73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4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5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6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7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8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0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slideLayout" Target="../slideLayouts/slideLayout41.xml"/><Relationship Id="rId3" Type="http://schemas.openxmlformats.org/officeDocument/2006/relationships/notesSlide" Target="../notesSlides/notesSlide81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2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3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4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85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6.xml"/>
</Relationships>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7.xml"/>
</Relationships>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8.xml"/>
</Relationships>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
</Relationships>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0.xml"/>
</Relationships>
</file>

<file path=ppt/slides/_rels/slide91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1.xml"/>
</Relationships>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2.xml"/>
</Relationships>
</file>

<file path=ppt/slides/_rels/slide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3.xml"/>
</Relationships>
</file>

<file path=ppt/slides/_rels/slide94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94.xml"/>
</Relationships>
</file>

<file path=ppt/slides/_rels/slide9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5.xml"/>
</Relationships>
</file>

<file path=ppt/slides/_rels/slide9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6.xml"/>
</Relationships>
</file>

<file path=ppt/slides/_rels/slide9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7.xml"/>
</Relationships>
</file>

<file path=ppt/slides/_rels/slide9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8.xml"/>
</Relationships>
</file>

<file path=ppt/slides/_rels/slide99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9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1409760" y="4084920"/>
            <a:ext cx="6324120" cy="54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3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X a X de XXXXXX de 2018 • Brasília/DF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990720" y="2205000"/>
            <a:ext cx="7162560" cy="161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5000" spc="97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INSERIR O TÍTULO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5000" spc="97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DO EVENTO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1562040" y="4237560"/>
            <a:ext cx="6324120" cy="54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3000" spc="-1" strike="noStrike" baseline="30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X a X de XXXXXX de 2018 • Brasília/DF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4"/>
          <p:cNvSpPr/>
          <p:nvPr/>
        </p:nvSpPr>
        <p:spPr>
          <a:xfrm>
            <a:off x="1143000" y="2357280"/>
            <a:ext cx="7162560" cy="161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5000" spc="97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INSERIR O TÍTULO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5000" spc="97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DO EVENTO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5" name="fundo_powerpoint_kit_eventos_2018_eleitoral2_capa_lilas.jpg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66" name="CustomShape 5"/>
          <p:cNvSpPr/>
          <p:nvPr/>
        </p:nvSpPr>
        <p:spPr>
          <a:xfrm>
            <a:off x="179640" y="1120320"/>
            <a:ext cx="8838720" cy="406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5000" spc="97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MANEJO CLÍNICO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5000" spc="97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DA TUBERCULOSE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5000" spc="97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Módulo 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5000" spc="97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Investigação de contatos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5000" spc="97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Infecção latente da tuberculose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7" name="Imagem 4" descr=""/>
          <p:cNvPicPr/>
          <p:nvPr/>
        </p:nvPicPr>
        <p:blipFill>
          <a:blip r:embed="rId2"/>
          <a:stretch/>
        </p:blipFill>
        <p:spPr>
          <a:xfrm>
            <a:off x="347760" y="5460120"/>
            <a:ext cx="1213920" cy="11664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0" y="0"/>
            <a:ext cx="9143640" cy="155700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2 – Além dos familiares</a:t>
            </a:r>
            <a:r>
              <a:rPr b="1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, em geral,</a:t>
            </a: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que outros contatos são importantes na investigação?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 rot="5400000">
            <a:off x="4454640" y="-1115280"/>
            <a:ext cx="1185840" cy="733536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Colegas do trabalho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428760" y="1998000"/>
            <a:ext cx="95076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4"/>
          <p:cNvSpPr/>
          <p:nvPr/>
        </p:nvSpPr>
        <p:spPr>
          <a:xfrm rot="5400000">
            <a:off x="4402080" y="347400"/>
            <a:ext cx="1270800" cy="73555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b="0" lang="pt-BR" sz="44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Amigos da cerveja”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5"/>
          <p:cNvSpPr/>
          <p:nvPr/>
        </p:nvSpPr>
        <p:spPr>
          <a:xfrm>
            <a:off x="428760" y="3398040"/>
            <a:ext cx="93060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6720" rIns="171360" tIns="131040" bIns="13104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6"/>
          <p:cNvSpPr/>
          <p:nvPr/>
        </p:nvSpPr>
        <p:spPr>
          <a:xfrm rot="5400000">
            <a:off x="4430160" y="1784160"/>
            <a:ext cx="1234800" cy="733536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Qualquer pessoa dependendo da exposição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7"/>
          <p:cNvSpPr/>
          <p:nvPr/>
        </p:nvSpPr>
        <p:spPr>
          <a:xfrm>
            <a:off x="428760" y="4835160"/>
            <a:ext cx="95076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TextShape 1"/>
          <p:cNvSpPr txBox="1"/>
          <p:nvPr/>
        </p:nvSpPr>
        <p:spPr>
          <a:xfrm>
            <a:off x="0" y="0"/>
            <a:ext cx="9143640" cy="155700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13 – Em relação ao uso de EB na gestação é correto afirmar: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2" name="CustomShape 2"/>
          <p:cNvSpPr/>
          <p:nvPr/>
        </p:nvSpPr>
        <p:spPr>
          <a:xfrm rot="5400000">
            <a:off x="4462200" y="-1481760"/>
            <a:ext cx="1170720" cy="733536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dose deve ser reduzida para minimizar os efeitos ao feto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3" name="CustomShape 3"/>
          <p:cNvSpPr/>
          <p:nvPr/>
        </p:nvSpPr>
        <p:spPr>
          <a:xfrm>
            <a:off x="428760" y="1638720"/>
            <a:ext cx="950760" cy="11610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4" name="CustomShape 4"/>
          <p:cNvSpPr/>
          <p:nvPr/>
        </p:nvSpPr>
        <p:spPr>
          <a:xfrm rot="5400000">
            <a:off x="4133880" y="238680"/>
            <a:ext cx="1806840" cy="73555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Pode ser usado somente após avaliação criteriosa do risco x  beneficio, pela possibilidade de dano ao feto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5" name="CustomShape 5"/>
          <p:cNvSpPr/>
          <p:nvPr/>
        </p:nvSpPr>
        <p:spPr>
          <a:xfrm>
            <a:off x="428760" y="3296880"/>
            <a:ext cx="930600" cy="12052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6720" rIns="171360" tIns="131040" bIns="13104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6" name="CustomShape 6"/>
          <p:cNvSpPr/>
          <p:nvPr/>
        </p:nvSpPr>
        <p:spPr>
          <a:xfrm rot="5400000">
            <a:off x="4328640" y="2042640"/>
            <a:ext cx="1437840" cy="733536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000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Pode ser usado, com especial atenção ao monitoramento das reações adversas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7" name="CustomShape 7"/>
          <p:cNvSpPr/>
          <p:nvPr/>
        </p:nvSpPr>
        <p:spPr>
          <a:xfrm>
            <a:off x="428760" y="5101200"/>
            <a:ext cx="950760" cy="117864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0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TextShape 1"/>
          <p:cNvSpPr txBox="1"/>
          <p:nvPr/>
        </p:nvSpPr>
        <p:spPr>
          <a:xfrm>
            <a:off x="467640" y="1268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tratamento oportuno da TB na gestante, visa a </a:t>
            </a:r>
            <a:r>
              <a:rPr b="1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diminuir o risco de transmissão</a:t>
            </a: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ao feto e, principalmente, o risco de </a:t>
            </a:r>
            <a:r>
              <a:rPr b="1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transmissão pós-natal </a:t>
            </a: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ao recém nascido.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0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TextShape 1"/>
          <p:cNvSpPr txBox="1"/>
          <p:nvPr/>
        </p:nvSpPr>
        <p:spPr>
          <a:xfrm>
            <a:off x="179640" y="692640"/>
            <a:ext cx="8856720" cy="5433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</a:t>
            </a:r>
            <a:r>
              <a:rPr b="1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esquema básico </a:t>
            </a: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pode ser administrado em gestantes nas </a:t>
            </a:r>
            <a:r>
              <a:rPr b="1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doses habituais</a:t>
            </a: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uso concomitante de </a:t>
            </a:r>
            <a:r>
              <a:rPr b="1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piridoxina 50mg/dia</a:t>
            </a: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é recomendado, dado o risco de toxicidade neurológica no recém-nascido (isoniazida).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0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TextShape 1"/>
          <p:cNvSpPr txBox="1"/>
          <p:nvPr/>
        </p:nvSpPr>
        <p:spPr>
          <a:xfrm>
            <a:off x="179640" y="587880"/>
            <a:ext cx="8856720" cy="593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 há </a:t>
            </a:r>
            <a:r>
              <a:rPr b="0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contraindicações à amamentação, desde que a mãe não  esteja com mastite tuberculosa. 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 recomendável, entretanto, que faça uso de máscara cirúrgica ao amamentar e cuidar da criança, enquanto permanecer com baciloscopia positiva.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0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TextShape 1"/>
          <p:cNvSpPr txBox="1"/>
          <p:nvPr/>
        </p:nvSpPr>
        <p:spPr>
          <a:xfrm>
            <a:off x="251640" y="1196640"/>
            <a:ext cx="8712720" cy="5400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 relação à </a:t>
            </a:r>
            <a:r>
              <a:rPr b="1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ILTB</a:t>
            </a: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o tratamento</a:t>
            </a:r>
            <a:r>
              <a:rPr b="1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deve ser postergado para após o parto.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 gestantes com infecção pelo HIV tratar a </a:t>
            </a:r>
            <a:r>
              <a:rPr b="1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ILTB</a:t>
            </a: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após o terceiro mês de gestação. 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2" name="CustomShape 2"/>
          <p:cNvSpPr/>
          <p:nvPr/>
        </p:nvSpPr>
        <p:spPr>
          <a:xfrm rot="1599600">
            <a:off x="7757280" y="207720"/>
            <a:ext cx="1367640" cy="719640"/>
          </a:xfrm>
          <a:prstGeom prst="irregularSeal1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Novo!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0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TextShape 1"/>
          <p:cNvSpPr txBox="1"/>
          <p:nvPr/>
        </p:nvSpPr>
        <p:spPr>
          <a:xfrm>
            <a:off x="457200" y="980640"/>
            <a:ext cx="8229240" cy="5145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resultado da cultura foi positiva e sensível a todos os medicamentos.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esposa de LMS apresentou ótima evolução clínica, e obteve alta por tratamento completo após 6 meses de EB.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0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TextShape 1"/>
          <p:cNvSpPr txBox="1"/>
          <p:nvPr/>
        </p:nvSpPr>
        <p:spPr>
          <a:xfrm>
            <a:off x="457200" y="1268640"/>
            <a:ext cx="8229240" cy="4320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54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filho de 5 anos encontra-se em bom estado de saúde. Os outros contatos concluíram o tratamento da ILTB.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0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TextShape 1"/>
          <p:cNvSpPr txBox="1"/>
          <p:nvPr/>
        </p:nvSpPr>
        <p:spPr>
          <a:xfrm>
            <a:off x="457200" y="1268640"/>
            <a:ext cx="8229240" cy="4320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54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Algumas semanas depois, a esposa de LMS retorna à UBS acompanhada de uma vizinha e sua filha de 1 mês de vida, Juju.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0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TextShape 1"/>
          <p:cNvSpPr txBox="1"/>
          <p:nvPr/>
        </p:nvSpPr>
        <p:spPr>
          <a:xfrm>
            <a:off x="179640" y="404640"/>
            <a:ext cx="8712720" cy="6120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54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pai de Juju, vizinho de LMS, foi diagnosticado com TB 15 dias após ela nascer. Apesar de vacinada na maternidade com BCG, Juju não apresentou reação à prova tuberculínica 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0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TextShape 1"/>
          <p:cNvSpPr txBox="1"/>
          <p:nvPr/>
        </p:nvSpPr>
        <p:spPr>
          <a:xfrm>
            <a:off x="0" y="0"/>
            <a:ext cx="9143640" cy="155700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14 – Qual a conduta recomendada?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8" name="CustomShape 2"/>
          <p:cNvSpPr/>
          <p:nvPr/>
        </p:nvSpPr>
        <p:spPr>
          <a:xfrm rot="5400000">
            <a:off x="4462920" y="-1482840"/>
            <a:ext cx="1169280" cy="733536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Repetir a prova tuberculínica em 8 semanas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9" name="CustomShape 3"/>
          <p:cNvSpPr/>
          <p:nvPr/>
        </p:nvSpPr>
        <p:spPr>
          <a:xfrm>
            <a:off x="428760" y="1638360"/>
            <a:ext cx="950760" cy="11595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0" name="CustomShape 4"/>
          <p:cNvSpPr/>
          <p:nvPr/>
        </p:nvSpPr>
        <p:spPr>
          <a:xfrm rot="5400000">
            <a:off x="4134960" y="236160"/>
            <a:ext cx="1805040" cy="73555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Revacinar com BCG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1" name="CustomShape 5"/>
          <p:cNvSpPr/>
          <p:nvPr/>
        </p:nvSpPr>
        <p:spPr>
          <a:xfrm>
            <a:off x="428760" y="3295080"/>
            <a:ext cx="930600" cy="1204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6720" rIns="171360" tIns="131040" bIns="13104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2" name="CustomShape 6"/>
          <p:cNvSpPr/>
          <p:nvPr/>
        </p:nvSpPr>
        <p:spPr>
          <a:xfrm rot="5400000">
            <a:off x="4326480" y="2041200"/>
            <a:ext cx="1441800" cy="733536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Iniciar o tratamento da infecção latente da tuberculose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3" name="CustomShape 7"/>
          <p:cNvSpPr/>
          <p:nvPr/>
        </p:nvSpPr>
        <p:spPr>
          <a:xfrm>
            <a:off x="428760" y="5100120"/>
            <a:ext cx="950760" cy="1177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slides/slide1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slides/slide1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TextShape 1"/>
          <p:cNvSpPr txBox="1"/>
          <p:nvPr/>
        </p:nvSpPr>
        <p:spPr>
          <a:xfrm>
            <a:off x="0" y="0"/>
            <a:ext cx="9143640" cy="155700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14 – Qual a conduta recomendada?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6" name="CustomShape 2"/>
          <p:cNvSpPr/>
          <p:nvPr/>
        </p:nvSpPr>
        <p:spPr>
          <a:xfrm rot="5400000">
            <a:off x="4462200" y="-1481760"/>
            <a:ext cx="1170720" cy="733536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Repetir a prova tuberculínica em 8 semanas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7" name="CustomShape 3"/>
          <p:cNvSpPr/>
          <p:nvPr/>
        </p:nvSpPr>
        <p:spPr>
          <a:xfrm>
            <a:off x="428760" y="1638720"/>
            <a:ext cx="950760" cy="11610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8" name="CustomShape 4"/>
          <p:cNvSpPr/>
          <p:nvPr/>
        </p:nvSpPr>
        <p:spPr>
          <a:xfrm rot="5400000">
            <a:off x="4133880" y="238680"/>
            <a:ext cx="1806840" cy="73555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Revacinar com BCG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9" name="CustomShape 5"/>
          <p:cNvSpPr/>
          <p:nvPr/>
        </p:nvSpPr>
        <p:spPr>
          <a:xfrm>
            <a:off x="428760" y="3296880"/>
            <a:ext cx="930600" cy="12052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6720" rIns="171360" tIns="131040" bIns="13104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0" name="CustomShape 6"/>
          <p:cNvSpPr/>
          <p:nvPr/>
        </p:nvSpPr>
        <p:spPr>
          <a:xfrm rot="5400000">
            <a:off x="4328640" y="2042640"/>
            <a:ext cx="1437840" cy="733536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000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Iniciar o tratamento da infecção latente da tuberculose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1" name="CustomShape 7"/>
          <p:cNvSpPr/>
          <p:nvPr/>
        </p:nvSpPr>
        <p:spPr>
          <a:xfrm>
            <a:off x="428760" y="5101200"/>
            <a:ext cx="950760" cy="117864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CustomShape 1"/>
          <p:cNvSpPr/>
          <p:nvPr/>
        </p:nvSpPr>
        <p:spPr>
          <a:xfrm>
            <a:off x="539640" y="1270080"/>
            <a:ext cx="8249760" cy="5254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3" name="CustomShape 2"/>
          <p:cNvSpPr/>
          <p:nvPr/>
        </p:nvSpPr>
        <p:spPr>
          <a:xfrm flipV="1" rot="16200000">
            <a:off x="6728040" y="4775040"/>
            <a:ext cx="477000" cy="2880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44" name="CustomShape 3"/>
          <p:cNvSpPr/>
          <p:nvPr/>
        </p:nvSpPr>
        <p:spPr>
          <a:xfrm flipH="1" flipV="1" rot="5400000">
            <a:off x="2250720" y="4773600"/>
            <a:ext cx="473760" cy="1080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45" name="CustomShape 4"/>
          <p:cNvSpPr/>
          <p:nvPr/>
        </p:nvSpPr>
        <p:spPr>
          <a:xfrm flipV="1" rot="16200000">
            <a:off x="5578200" y="2401920"/>
            <a:ext cx="487800" cy="2284200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46" name="CustomShape 5"/>
          <p:cNvSpPr/>
          <p:nvPr/>
        </p:nvSpPr>
        <p:spPr>
          <a:xfrm flipH="1" flipV="1" rot="5400000">
            <a:off x="3339360" y="2448000"/>
            <a:ext cx="487800" cy="2192040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47" name="CustomShape 6"/>
          <p:cNvSpPr/>
          <p:nvPr/>
        </p:nvSpPr>
        <p:spPr>
          <a:xfrm flipV="1">
            <a:off x="4680000" y="2696760"/>
            <a:ext cx="4320" cy="155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8" name="CustomShape 7"/>
          <p:cNvSpPr/>
          <p:nvPr/>
        </p:nvSpPr>
        <p:spPr>
          <a:xfrm flipH="1" flipV="1">
            <a:off x="4680000" y="1947960"/>
            <a:ext cx="4320" cy="183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9" name="CustomShape 8"/>
          <p:cNvSpPr/>
          <p:nvPr/>
        </p:nvSpPr>
        <p:spPr>
          <a:xfrm>
            <a:off x="2124000" y="1124640"/>
            <a:ext cx="5113080" cy="823680"/>
          </a:xfrm>
          <a:prstGeom prst="rect">
            <a:avLst/>
          </a:prstGeom>
          <a:solidFill>
            <a:schemeClr val="accent5">
              <a:lumMod val="60000"/>
              <a:lumOff val="40000"/>
              <a:alpha val="50195"/>
            </a:schemeClr>
          </a:solidFill>
          <a:ln w="5724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Recém nascido que coabita com pessoa com baciloscopia positiva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0" name="CustomShape 9"/>
          <p:cNvSpPr/>
          <p:nvPr/>
        </p:nvSpPr>
        <p:spPr>
          <a:xfrm>
            <a:off x="2340000" y="2132280"/>
            <a:ext cx="4689000" cy="564480"/>
          </a:xfrm>
          <a:prstGeom prst="rect">
            <a:avLst/>
          </a:prstGeom>
          <a:solidFill>
            <a:schemeClr val="accent2">
              <a:lumMod val="60000"/>
              <a:lumOff val="40000"/>
              <a:alpha val="50195"/>
            </a:schemeClr>
          </a:solidFill>
          <a:ln w="5724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Iniciar tratamento da ILTB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1" name="CustomShape 10"/>
          <p:cNvSpPr/>
          <p:nvPr/>
        </p:nvSpPr>
        <p:spPr>
          <a:xfrm>
            <a:off x="2243160" y="2853000"/>
            <a:ext cx="4873320" cy="447480"/>
          </a:xfrm>
          <a:prstGeom prst="rect">
            <a:avLst/>
          </a:prstGeom>
          <a:solidFill>
            <a:schemeClr val="accent1">
              <a:lumMod val="60000"/>
              <a:lumOff val="40000"/>
              <a:alpha val="50195"/>
            </a:schemeClr>
          </a:solidFill>
          <a:ln w="5724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meses depois – fazer PT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2" name="CustomShape 11"/>
          <p:cNvSpPr/>
          <p:nvPr/>
        </p:nvSpPr>
        <p:spPr>
          <a:xfrm>
            <a:off x="1052640" y="3789000"/>
            <a:ext cx="2871360" cy="748440"/>
          </a:xfrm>
          <a:prstGeom prst="rect">
            <a:avLst/>
          </a:prstGeom>
          <a:solidFill>
            <a:schemeClr val="accent4">
              <a:lumMod val="60000"/>
              <a:lumOff val="40000"/>
              <a:alpha val="50195"/>
            </a:schemeClr>
          </a:solidFill>
          <a:ln w="5724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PT ≥ 5 mm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3" name="CustomShape 12"/>
          <p:cNvSpPr/>
          <p:nvPr/>
        </p:nvSpPr>
        <p:spPr>
          <a:xfrm>
            <a:off x="5611680" y="3789000"/>
            <a:ext cx="2704680" cy="748440"/>
          </a:xfrm>
          <a:prstGeom prst="rect">
            <a:avLst/>
          </a:prstGeom>
          <a:solidFill>
            <a:schemeClr val="accent4">
              <a:lumMod val="60000"/>
              <a:lumOff val="40000"/>
              <a:alpha val="50195"/>
            </a:schemeClr>
          </a:solidFill>
          <a:ln w="5724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PT &lt; 5 mm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4" name="CustomShape 13"/>
          <p:cNvSpPr/>
          <p:nvPr/>
        </p:nvSpPr>
        <p:spPr>
          <a:xfrm>
            <a:off x="581040" y="5011560"/>
            <a:ext cx="3812760" cy="1365840"/>
          </a:xfrm>
          <a:prstGeom prst="rect">
            <a:avLst/>
          </a:prstGeom>
          <a:solidFill>
            <a:schemeClr val="accent6">
              <a:lumMod val="60000"/>
              <a:lumOff val="40000"/>
              <a:alpha val="50195"/>
            </a:schemeClr>
          </a:solidFill>
          <a:ln w="5724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Manter o tratamento por mais: 1 mês (R)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meses (H)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5" name="CustomShape 14"/>
          <p:cNvSpPr/>
          <p:nvPr/>
        </p:nvSpPr>
        <p:spPr>
          <a:xfrm>
            <a:off x="5292720" y="5015160"/>
            <a:ext cx="3349440" cy="1437480"/>
          </a:xfrm>
          <a:prstGeom prst="rect">
            <a:avLst/>
          </a:prstGeom>
          <a:solidFill>
            <a:schemeClr val="accent6">
              <a:lumMod val="60000"/>
              <a:lumOff val="40000"/>
              <a:alpha val="50195"/>
            </a:schemeClr>
          </a:solidFill>
          <a:ln w="5724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Suspender o tratamento e vacinar com BCG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6" name="CustomShape 15"/>
          <p:cNvSpPr/>
          <p:nvPr/>
        </p:nvSpPr>
        <p:spPr>
          <a:xfrm>
            <a:off x="163080" y="141840"/>
            <a:ext cx="8817120" cy="8132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dir="t" rig="chilly"/>
          </a:scene3d>
        </p:spPr>
        <p:style>
          <a:lnRef idx="0"/>
          <a:fillRef idx="0"/>
          <a:effectRef idx="0"/>
          <a:fontRef idx="minor"/>
        </p:style>
      </p:sp>
      <p:sp>
        <p:nvSpPr>
          <p:cNvPr id="657" name="CustomShape 16"/>
          <p:cNvSpPr/>
          <p:nvPr/>
        </p:nvSpPr>
        <p:spPr>
          <a:xfrm>
            <a:off x="207720" y="89640"/>
            <a:ext cx="86392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Prevenção primária da TB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8" name="CustomShape 17"/>
          <p:cNvSpPr/>
          <p:nvPr/>
        </p:nvSpPr>
        <p:spPr>
          <a:xfrm rot="1599600">
            <a:off x="7580520" y="1369080"/>
            <a:ext cx="1367640" cy="719640"/>
          </a:xfrm>
          <a:prstGeom prst="irregularSeal1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Novo!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TextShape 1"/>
          <p:cNvSpPr txBox="1"/>
          <p:nvPr/>
        </p:nvSpPr>
        <p:spPr>
          <a:xfrm>
            <a:off x="179640" y="1556640"/>
            <a:ext cx="8856720" cy="3744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Quando a vacinação com BCG é inadvertidamente realizada, o tratamento deve ser realizado até o final (4 ou 6 meses completos, dependendo do medicamento).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TextShape 1"/>
          <p:cNvSpPr txBox="1"/>
          <p:nvPr/>
        </p:nvSpPr>
        <p:spPr>
          <a:xfrm>
            <a:off x="457200" y="1772640"/>
            <a:ext cx="8229240" cy="3240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54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Juju fez os quatro meses de tratamento com rifampicina sem intercorrências.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0" y="0"/>
            <a:ext cx="9143640" cy="155700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2 – Além dos familiares</a:t>
            </a:r>
            <a:r>
              <a:rPr b="1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, em geral,</a:t>
            </a: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que outros contatos são importantes na investigação?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 rot="5400000">
            <a:off x="4454640" y="-1115280"/>
            <a:ext cx="1185840" cy="733536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Colegas do trabalho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428760" y="1998000"/>
            <a:ext cx="95076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4"/>
          <p:cNvSpPr/>
          <p:nvPr/>
        </p:nvSpPr>
        <p:spPr>
          <a:xfrm rot="5400000">
            <a:off x="4402080" y="347400"/>
            <a:ext cx="1270800" cy="73555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b="0" lang="pt-BR" sz="44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Amigos da cerveja”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5"/>
          <p:cNvSpPr/>
          <p:nvPr/>
        </p:nvSpPr>
        <p:spPr>
          <a:xfrm>
            <a:off x="428760" y="3398040"/>
            <a:ext cx="93060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6720" rIns="171360" tIns="131040" bIns="13104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6"/>
          <p:cNvSpPr/>
          <p:nvPr/>
        </p:nvSpPr>
        <p:spPr>
          <a:xfrm rot="5400000">
            <a:off x="4430160" y="1784160"/>
            <a:ext cx="1234800" cy="733536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000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Qualquer pessoa dependendo da exposição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7"/>
          <p:cNvSpPr/>
          <p:nvPr/>
        </p:nvSpPr>
        <p:spPr>
          <a:xfrm>
            <a:off x="428760" y="4835160"/>
            <a:ext cx="95076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d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457200" y="2277000"/>
            <a:ext cx="8229240" cy="2304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Mais algum contato deve ser avaliado?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Discussão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323640" y="764640"/>
            <a:ext cx="8496720" cy="5688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54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LMS comentou que, no trabalho, um colega está bem preocupado com sua doença.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54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Relatou que ambos ficam grande parte do dia no almoxarifado.  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467640" y="1412640"/>
            <a:ext cx="8229240" cy="3672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54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Assim, LMS foi orientado que também seu colega deveria comparecer à unidade. 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0" y="0"/>
            <a:ext cx="9143640" cy="155700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3 – Ainda sobre a avaliação dos contatos: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 rot="5400000">
            <a:off x="4281840" y="-1397520"/>
            <a:ext cx="1531080" cy="78336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Deve ser individualizada e considerar ambiente e tempo de exposição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3"/>
          <p:cNvSpPr/>
          <p:nvPr/>
        </p:nvSpPr>
        <p:spPr>
          <a:xfrm>
            <a:off x="179640" y="1892880"/>
            <a:ext cx="95076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4"/>
          <p:cNvSpPr/>
          <p:nvPr/>
        </p:nvSpPr>
        <p:spPr>
          <a:xfrm rot="5400000">
            <a:off x="4257720" y="310320"/>
            <a:ext cx="1481400" cy="77760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Deve ser focada na proteção das crianças do domicílio devido ao seu maior risco de adoecimento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5"/>
          <p:cNvSpPr/>
          <p:nvPr/>
        </p:nvSpPr>
        <p:spPr>
          <a:xfrm>
            <a:off x="179640" y="3570480"/>
            <a:ext cx="93060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6720" rIns="171360" tIns="131040" bIns="13104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6"/>
          <p:cNvSpPr/>
          <p:nvPr/>
        </p:nvSpPr>
        <p:spPr>
          <a:xfrm rot="5400000">
            <a:off x="4391280" y="1852560"/>
            <a:ext cx="1234800" cy="775548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Precisa identificar e orientar apenas os contatos assintomáticos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7"/>
          <p:cNvSpPr/>
          <p:nvPr/>
        </p:nvSpPr>
        <p:spPr>
          <a:xfrm>
            <a:off x="179640" y="5113080"/>
            <a:ext cx="95076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0" y="0"/>
            <a:ext cx="9143640" cy="155700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3 – Ainda sobre a avaliação dos contatos: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 rot="5400000">
            <a:off x="4301280" y="-1469880"/>
            <a:ext cx="1492200" cy="78336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0b05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Deve ser individualizada e considerar ambiente e tempo de exposição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3"/>
          <p:cNvSpPr/>
          <p:nvPr/>
        </p:nvSpPr>
        <p:spPr>
          <a:xfrm>
            <a:off x="179640" y="1892880"/>
            <a:ext cx="95076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4"/>
          <p:cNvSpPr/>
          <p:nvPr/>
        </p:nvSpPr>
        <p:spPr>
          <a:xfrm rot="5400000">
            <a:off x="4263840" y="285120"/>
            <a:ext cx="1481400" cy="77875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Deve ser focada na proteção das crianças do domicílio devido ao seu maior risco de adoecimento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5"/>
          <p:cNvSpPr/>
          <p:nvPr/>
        </p:nvSpPr>
        <p:spPr>
          <a:xfrm>
            <a:off x="179640" y="3551040"/>
            <a:ext cx="93060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6720" rIns="171360" tIns="131040" bIns="13104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6"/>
          <p:cNvSpPr/>
          <p:nvPr/>
        </p:nvSpPr>
        <p:spPr>
          <a:xfrm rot="5400000">
            <a:off x="4397400" y="1827000"/>
            <a:ext cx="1234800" cy="776736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Precisa identificar e orientar apenas os contatos assintomáticos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7"/>
          <p:cNvSpPr/>
          <p:nvPr/>
        </p:nvSpPr>
        <p:spPr>
          <a:xfrm>
            <a:off x="179640" y="5093640"/>
            <a:ext cx="95076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0" y="0"/>
            <a:ext cx="9143640" cy="155700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4 – Com as informações que temos, até o momento, podemos afirmar que LMS é: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 rot="5400000">
            <a:off x="4300560" y="-1471320"/>
            <a:ext cx="1494000" cy="78336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Contato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CustomShape 3"/>
          <p:cNvSpPr/>
          <p:nvPr/>
        </p:nvSpPr>
        <p:spPr>
          <a:xfrm>
            <a:off x="179640" y="1890720"/>
            <a:ext cx="950760" cy="11768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4"/>
          <p:cNvSpPr/>
          <p:nvPr/>
        </p:nvSpPr>
        <p:spPr>
          <a:xfrm rot="5400000">
            <a:off x="4263120" y="285120"/>
            <a:ext cx="1482840" cy="77875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fonte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5"/>
          <p:cNvSpPr/>
          <p:nvPr/>
        </p:nvSpPr>
        <p:spPr>
          <a:xfrm>
            <a:off x="179640" y="3550680"/>
            <a:ext cx="930600" cy="12218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6720" rIns="171360" tIns="131040" bIns="13104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6"/>
          <p:cNvSpPr/>
          <p:nvPr/>
        </p:nvSpPr>
        <p:spPr>
          <a:xfrm rot="5400000">
            <a:off x="4396680" y="1828800"/>
            <a:ext cx="1236240" cy="776736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índice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7"/>
          <p:cNvSpPr/>
          <p:nvPr/>
        </p:nvSpPr>
        <p:spPr>
          <a:xfrm>
            <a:off x="179640" y="5094720"/>
            <a:ext cx="950760" cy="119484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Orientações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395640" y="1825560"/>
            <a:ext cx="856872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Slides fundo </a:t>
            </a:r>
            <a:r>
              <a:rPr b="1" lang="pt-BR" sz="4800" spc="-1" strike="noStrike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verde</a:t>
            </a:r>
            <a:r>
              <a:rPr b="1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caso clínico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Slides fundo </a:t>
            </a:r>
            <a:r>
              <a:rPr b="1" lang="pt-BR" sz="48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azul</a:t>
            </a:r>
            <a:r>
              <a:rPr b="1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teoria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Slides fundo </a:t>
            </a:r>
            <a:r>
              <a:rPr b="1" lang="pt-BR" sz="4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vinho</a:t>
            </a:r>
            <a:r>
              <a:rPr b="1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discussão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Slides fundo </a:t>
            </a:r>
            <a:r>
              <a:rPr b="1" lang="pt-BR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branco</a:t>
            </a:r>
            <a:r>
              <a:rPr b="1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perguntas/respostas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0" y="0"/>
            <a:ext cx="9143640" cy="155700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4 – Com as informações que temos, até o momento, podemos afirmar que LMS é: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 rot="5400000">
            <a:off x="4300560" y="-1471320"/>
            <a:ext cx="1494000" cy="78336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Contato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3"/>
          <p:cNvSpPr/>
          <p:nvPr/>
        </p:nvSpPr>
        <p:spPr>
          <a:xfrm>
            <a:off x="179640" y="1890720"/>
            <a:ext cx="950760" cy="11768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4"/>
          <p:cNvSpPr/>
          <p:nvPr/>
        </p:nvSpPr>
        <p:spPr>
          <a:xfrm rot="5400000">
            <a:off x="4263120" y="285120"/>
            <a:ext cx="1482840" cy="77875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fonte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5"/>
          <p:cNvSpPr/>
          <p:nvPr/>
        </p:nvSpPr>
        <p:spPr>
          <a:xfrm>
            <a:off x="179640" y="3550680"/>
            <a:ext cx="930600" cy="12218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6720" rIns="171360" tIns="131040" bIns="13104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6"/>
          <p:cNvSpPr/>
          <p:nvPr/>
        </p:nvSpPr>
        <p:spPr>
          <a:xfrm rot="5400000">
            <a:off x="4396680" y="1828800"/>
            <a:ext cx="1236240" cy="776736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000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índice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7"/>
          <p:cNvSpPr/>
          <p:nvPr/>
        </p:nvSpPr>
        <p:spPr>
          <a:xfrm>
            <a:off x="179640" y="5094720"/>
            <a:ext cx="950760" cy="119484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Investigação de contatos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TextShape 2"/>
          <p:cNvSpPr txBox="1"/>
          <p:nvPr/>
        </p:nvSpPr>
        <p:spPr>
          <a:xfrm>
            <a:off x="179640" y="1772640"/>
            <a:ext cx="8784720" cy="4824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10243e"/>
              </a:buClr>
              <a:buFont typeface="Arial"/>
              <a:buChar char="•"/>
            </a:pPr>
            <a:r>
              <a:rPr b="1" lang="pt-BR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ÍNDICE</a:t>
            </a:r>
            <a:r>
              <a:rPr b="0" lang="pt-BR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pessoa inicialmente identificada com TB pulmonar ativa, prioritariamente com diagnóstico bacteriológico.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10243e"/>
              </a:buClr>
              <a:buFont typeface="Arial"/>
              <a:buChar char="•"/>
            </a:pPr>
            <a:r>
              <a:rPr b="1" lang="pt-BR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FONTE</a:t>
            </a:r>
            <a:r>
              <a:rPr b="0" lang="pt-BR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é o caso infectante, não necessariamente o primeiro identificado.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Investigação de contatos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TextShape 2"/>
          <p:cNvSpPr txBox="1"/>
          <p:nvPr/>
        </p:nvSpPr>
        <p:spPr>
          <a:xfrm>
            <a:off x="179640" y="1772640"/>
            <a:ext cx="8784720" cy="4824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10243e"/>
              </a:buClr>
              <a:buFont typeface="Arial"/>
              <a:buChar char="•"/>
            </a:pPr>
            <a:r>
              <a:rPr b="1" lang="pt-BR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CONTATO</a:t>
            </a:r>
            <a:r>
              <a:rPr b="0" lang="pt-BR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pessoa que compartilha o mesmo ambiente com uma pessoa com TB (casa, trabalho, instituições de longa permanência).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467640" y="260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Investigação de contatos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TextShape 2"/>
          <p:cNvSpPr txBox="1"/>
          <p:nvPr/>
        </p:nvSpPr>
        <p:spPr>
          <a:xfrm>
            <a:off x="333720" y="1917000"/>
            <a:ext cx="849672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10243e"/>
              </a:buClr>
              <a:buFont typeface="Arial"/>
              <a:buChar char="•"/>
            </a:pPr>
            <a:r>
              <a:rPr b="1" lang="pt-BR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AVALIAÇÃO</a:t>
            </a:r>
            <a:r>
              <a:rPr b="0" lang="pt-BR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dever ser individualizada e considerar: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t-BR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Carga bacilar/forma da doença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t-BR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Ambiente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pt-BR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Tempo de exposição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457200" y="274680"/>
            <a:ext cx="8229240" cy="1569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Objetivos da investigação de contatos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TextShape 2"/>
          <p:cNvSpPr txBox="1"/>
          <p:nvPr/>
        </p:nvSpPr>
        <p:spPr>
          <a:xfrm>
            <a:off x="179640" y="1845000"/>
            <a:ext cx="8784720" cy="4824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Identificar e tratar: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10243e"/>
              </a:buClr>
              <a:buFont typeface="Arial"/>
              <a:buChar char="•"/>
            </a:pPr>
            <a:r>
              <a:rPr b="0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precocemente pessoas com TB ativa e, assim, interromper a cadeia de transmissão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10243e"/>
              </a:buClr>
              <a:buFont typeface="Arial"/>
              <a:buChar char="•"/>
            </a:pPr>
            <a:r>
              <a:rPr b="0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pessoas com infecção latente e prevenir o desenvolvimento de TB ativa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457200" y="274680"/>
            <a:ext cx="8229240" cy="1497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Objetivos da investigação de contatos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TextShape 2"/>
          <p:cNvSpPr txBox="1"/>
          <p:nvPr/>
        </p:nvSpPr>
        <p:spPr>
          <a:xfrm>
            <a:off x="457200" y="2709000"/>
            <a:ext cx="8229240" cy="3416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Para criança e pessoas com TB extrapulmonar, identificar o </a:t>
            </a:r>
            <a:r>
              <a:rPr b="1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fonte </a:t>
            </a:r>
            <a:r>
              <a:rPr b="0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interromper a cadeia de transmissão</a:t>
            </a:r>
            <a:r>
              <a:rPr b="0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251640" y="490680"/>
            <a:ext cx="8640720" cy="1497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Risco de adoecimento de contato de pessoas com TB, segundo as faixas etárias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968400" y="2680200"/>
            <a:ext cx="4971240" cy="902880"/>
          </a:xfrm>
          <a:prstGeom prst="chevron">
            <a:avLst>
              <a:gd name="adj" fmla="val 5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44280" rIns="0" tIns="22320" bIns="22320" anchor="ctr"/>
          <a:p>
            <a:pPr algn="ctr">
              <a:lnSpc>
                <a:spcPct val="90000"/>
              </a:lnSpc>
            </a:pPr>
            <a:r>
              <a:rPr b="0" lang="pt-BR" sz="3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Menores que 1 ano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3"/>
          <p:cNvSpPr/>
          <p:nvPr/>
        </p:nvSpPr>
        <p:spPr>
          <a:xfrm>
            <a:off x="5865840" y="2757240"/>
            <a:ext cx="1874160" cy="749520"/>
          </a:xfrm>
          <a:prstGeom prst="chevron">
            <a:avLst>
              <a:gd name="adj" fmla="val 50000"/>
            </a:avLst>
          </a:prstGeom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840" rIns="0" tIns="30600" bIns="30600" anchor="ctr"/>
          <a:p>
            <a:pPr algn="ctr">
              <a:lnSpc>
                <a:spcPct val="90000"/>
              </a:lnSpc>
            </a:pPr>
            <a:r>
              <a:rPr b="0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40%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4"/>
          <p:cNvSpPr/>
          <p:nvPr/>
        </p:nvSpPr>
        <p:spPr>
          <a:xfrm>
            <a:off x="928800" y="3710160"/>
            <a:ext cx="5011200" cy="902880"/>
          </a:xfrm>
          <a:prstGeom prst="chevron">
            <a:avLst>
              <a:gd name="adj" fmla="val 5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44280" rIns="0" tIns="22320" bIns="22320" anchor="ctr"/>
          <a:p>
            <a:pPr algn="ctr">
              <a:lnSpc>
                <a:spcPct val="90000"/>
              </a:lnSpc>
            </a:pPr>
            <a:r>
              <a:rPr b="0" lang="pt-BR" sz="3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1 a 5 anos e idosos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5"/>
          <p:cNvSpPr/>
          <p:nvPr/>
        </p:nvSpPr>
        <p:spPr>
          <a:xfrm>
            <a:off x="5865840" y="3786840"/>
            <a:ext cx="1874160" cy="749520"/>
          </a:xfrm>
          <a:prstGeom prst="chevron">
            <a:avLst>
              <a:gd name="adj" fmla="val 50000"/>
            </a:avLst>
          </a:prstGeom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840" rIns="0" tIns="30600" bIns="30600" anchor="ctr"/>
          <a:p>
            <a:pPr algn="ctr">
              <a:lnSpc>
                <a:spcPct val="90000"/>
              </a:lnSpc>
            </a:pPr>
            <a:r>
              <a:rPr b="0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25%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6"/>
          <p:cNvSpPr/>
          <p:nvPr/>
        </p:nvSpPr>
        <p:spPr>
          <a:xfrm>
            <a:off x="917640" y="4739760"/>
            <a:ext cx="5022360" cy="902880"/>
          </a:xfrm>
          <a:prstGeom prst="chevron">
            <a:avLst>
              <a:gd name="adj" fmla="val 5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44280" rIns="0" tIns="22320" bIns="22320" anchor="ctr"/>
          <a:p>
            <a:pPr algn="ctr">
              <a:lnSpc>
                <a:spcPct val="90000"/>
              </a:lnSpc>
            </a:pPr>
            <a:r>
              <a:rPr b="0" lang="pt-BR" sz="3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Adolescentes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7"/>
          <p:cNvSpPr/>
          <p:nvPr/>
        </p:nvSpPr>
        <p:spPr>
          <a:xfrm>
            <a:off x="5865840" y="4816800"/>
            <a:ext cx="1874160" cy="749520"/>
          </a:xfrm>
          <a:prstGeom prst="chevron">
            <a:avLst>
              <a:gd name="adj" fmla="val 50000"/>
            </a:avLst>
          </a:prstGeom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840" rIns="0" tIns="30600" bIns="30600" anchor="ctr"/>
          <a:p>
            <a:pPr algn="ctr">
              <a:lnSpc>
                <a:spcPct val="90000"/>
              </a:lnSpc>
            </a:pPr>
            <a:r>
              <a:rPr b="0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15%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8"/>
          <p:cNvSpPr/>
          <p:nvPr/>
        </p:nvSpPr>
        <p:spPr>
          <a:xfrm>
            <a:off x="5865840" y="5772240"/>
            <a:ext cx="1874160" cy="798480"/>
          </a:xfrm>
          <a:prstGeom prst="chevron">
            <a:avLst>
              <a:gd name="adj" fmla="val 50000"/>
            </a:avLst>
          </a:prstGeom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840" rIns="0" tIns="30600" bIns="30600" anchor="ctr"/>
          <a:p>
            <a:pPr algn="ctr">
              <a:lnSpc>
                <a:spcPct val="90000"/>
              </a:lnSpc>
            </a:pPr>
            <a:r>
              <a:rPr b="0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5%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9"/>
          <p:cNvSpPr/>
          <p:nvPr/>
        </p:nvSpPr>
        <p:spPr>
          <a:xfrm>
            <a:off x="945720" y="5769720"/>
            <a:ext cx="4994280" cy="794520"/>
          </a:xfrm>
          <a:prstGeom prst="chevron">
            <a:avLst>
              <a:gd name="adj" fmla="val 5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44280" rIns="0" tIns="22320" bIns="22320" anchor="ctr"/>
          <a:p>
            <a:pPr algn="ctr">
              <a:lnSpc>
                <a:spcPct val="90000"/>
              </a:lnSpc>
            </a:pPr>
            <a:r>
              <a:rPr b="0" lang="pt-BR" sz="3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Adultos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0" y="-27000"/>
            <a:ext cx="9143640" cy="180000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5 – Qual população </a:t>
            </a:r>
            <a:r>
              <a:rPr b="1" lang="pt-BR" sz="3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não</a:t>
            </a: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possui maior risco de adoecimento por tuberculose? 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2"/>
          <p:cNvSpPr/>
          <p:nvPr/>
        </p:nvSpPr>
        <p:spPr>
          <a:xfrm rot="5400000">
            <a:off x="4466880" y="-1034280"/>
            <a:ext cx="1161360" cy="733536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48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Gestantes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3"/>
          <p:cNvSpPr/>
          <p:nvPr/>
        </p:nvSpPr>
        <p:spPr>
          <a:xfrm>
            <a:off x="428760" y="2090520"/>
            <a:ext cx="950760" cy="11516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4"/>
          <p:cNvSpPr/>
          <p:nvPr/>
        </p:nvSpPr>
        <p:spPr>
          <a:xfrm rot="5400000">
            <a:off x="4415040" y="398520"/>
            <a:ext cx="1244880" cy="735552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48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Pessoas que vivem com HIV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5"/>
          <p:cNvSpPr/>
          <p:nvPr/>
        </p:nvSpPr>
        <p:spPr>
          <a:xfrm>
            <a:off x="428760" y="3461400"/>
            <a:ext cx="930600" cy="119592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6720" rIns="171360" tIns="131040" bIns="13104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6"/>
          <p:cNvSpPr/>
          <p:nvPr/>
        </p:nvSpPr>
        <p:spPr>
          <a:xfrm rot="5400000">
            <a:off x="4442760" y="1805760"/>
            <a:ext cx="1209600" cy="733536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4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Pessoas com desnutrição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7"/>
          <p:cNvSpPr/>
          <p:nvPr/>
        </p:nvSpPr>
        <p:spPr>
          <a:xfrm>
            <a:off x="428760" y="4869360"/>
            <a:ext cx="950760" cy="116928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323640" y="1700640"/>
            <a:ext cx="8496720" cy="3456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 primeira consulta com o médico da USF, LMS informou que mora com a esposa, dois filhos e a sogra.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0" y="-27000"/>
            <a:ext cx="9143640" cy="180000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5 – Qual população </a:t>
            </a:r>
            <a:r>
              <a:rPr b="1" lang="pt-BR" sz="3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não</a:t>
            </a: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possui maior risco de adoecimento por tuberculose?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 rot="5400000">
            <a:off x="4466880" y="-1034280"/>
            <a:ext cx="1161360" cy="733536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0b05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Gestantes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428760" y="2090520"/>
            <a:ext cx="950760" cy="11516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4"/>
          <p:cNvSpPr/>
          <p:nvPr/>
        </p:nvSpPr>
        <p:spPr>
          <a:xfrm rot="5400000">
            <a:off x="4415040" y="398520"/>
            <a:ext cx="1244880" cy="735552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48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Pessoas que vivem com HIV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5"/>
          <p:cNvSpPr/>
          <p:nvPr/>
        </p:nvSpPr>
        <p:spPr>
          <a:xfrm>
            <a:off x="428760" y="3461400"/>
            <a:ext cx="930600" cy="119592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6720" rIns="171360" tIns="131040" bIns="13104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6"/>
          <p:cNvSpPr/>
          <p:nvPr/>
        </p:nvSpPr>
        <p:spPr>
          <a:xfrm rot="5400000">
            <a:off x="4442760" y="1805760"/>
            <a:ext cx="1209600" cy="733536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4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Pessoas com desnutrição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7"/>
          <p:cNvSpPr/>
          <p:nvPr/>
        </p:nvSpPr>
        <p:spPr>
          <a:xfrm>
            <a:off x="428760" y="4869360"/>
            <a:ext cx="950760" cy="116928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465480" y="145080"/>
            <a:ext cx="81882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Pessoas com maior risco de adoecimento por tuberculose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235080" y="1340640"/>
            <a:ext cx="8636760" cy="528084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74" name="Imagem 5" descr=""/>
          <p:cNvPicPr/>
          <p:nvPr/>
        </p:nvPicPr>
        <p:blipFill>
          <a:blip r:embed="rId1"/>
          <a:stretch/>
        </p:blipFill>
        <p:spPr>
          <a:xfrm>
            <a:off x="4627800" y="1572120"/>
            <a:ext cx="3923640" cy="4945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5" name="Imagem 6" descr=""/>
          <p:cNvPicPr/>
          <p:nvPr/>
        </p:nvPicPr>
        <p:blipFill>
          <a:blip r:embed="rId2"/>
          <a:stretch/>
        </p:blipFill>
        <p:spPr>
          <a:xfrm>
            <a:off x="451080" y="1572120"/>
            <a:ext cx="3816000" cy="4945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" name="CustomShape 3"/>
          <p:cNvSpPr/>
          <p:nvPr/>
        </p:nvSpPr>
        <p:spPr>
          <a:xfrm>
            <a:off x="783360" y="2661480"/>
            <a:ext cx="1079640" cy="63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População em situação de rua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4"/>
          <p:cNvSpPr/>
          <p:nvPr/>
        </p:nvSpPr>
        <p:spPr>
          <a:xfrm>
            <a:off x="2373840" y="2739600"/>
            <a:ext cx="1543680" cy="45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Pessoas em diálise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5"/>
          <p:cNvSpPr/>
          <p:nvPr/>
        </p:nvSpPr>
        <p:spPr>
          <a:xfrm>
            <a:off x="454680" y="4397040"/>
            <a:ext cx="1944000" cy="63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Pessoas com desordem pelo consumo de drogas ilícitas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6"/>
          <p:cNvSpPr/>
          <p:nvPr/>
        </p:nvSpPr>
        <p:spPr>
          <a:xfrm>
            <a:off x="631080" y="6055200"/>
            <a:ext cx="1583640" cy="45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Pessoas vivendo com HIV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CustomShape 7"/>
          <p:cNvSpPr/>
          <p:nvPr/>
        </p:nvSpPr>
        <p:spPr>
          <a:xfrm>
            <a:off x="2425680" y="6055200"/>
            <a:ext cx="1583640" cy="45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População privada de liberdade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CustomShape 8"/>
          <p:cNvSpPr/>
          <p:nvPr/>
        </p:nvSpPr>
        <p:spPr>
          <a:xfrm>
            <a:off x="2507400" y="4435200"/>
            <a:ext cx="1543680" cy="45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Pessoas vivendo com diabetes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CustomShape 9"/>
          <p:cNvSpPr/>
          <p:nvPr/>
        </p:nvSpPr>
        <p:spPr>
          <a:xfrm>
            <a:off x="4876200" y="2739600"/>
            <a:ext cx="1543680" cy="45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Pessoas com silicose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CustomShape 10"/>
          <p:cNvSpPr/>
          <p:nvPr/>
        </p:nvSpPr>
        <p:spPr>
          <a:xfrm>
            <a:off x="4811400" y="4190040"/>
            <a:ext cx="1543680" cy="45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Pessoas que fumam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CustomShape 11"/>
          <p:cNvSpPr/>
          <p:nvPr/>
        </p:nvSpPr>
        <p:spPr>
          <a:xfrm>
            <a:off x="4669920" y="5788080"/>
            <a:ext cx="1956240" cy="63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Pessoas que foram contatos recentes de pessoas com TB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CustomShape 12"/>
          <p:cNvSpPr/>
          <p:nvPr/>
        </p:nvSpPr>
        <p:spPr>
          <a:xfrm>
            <a:off x="6535440" y="4163400"/>
            <a:ext cx="1929240" cy="63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Pessoas que migraram de locais de alta carga de TB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CustomShape 13"/>
          <p:cNvSpPr/>
          <p:nvPr/>
        </p:nvSpPr>
        <p:spPr>
          <a:xfrm>
            <a:off x="6728040" y="2718720"/>
            <a:ext cx="1543680" cy="45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Pessoas com desnutrição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CustomShape 14"/>
          <p:cNvSpPr/>
          <p:nvPr/>
        </p:nvSpPr>
        <p:spPr>
          <a:xfrm>
            <a:off x="6669000" y="5788080"/>
            <a:ext cx="1956240" cy="63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Pessoas que receberam transplante de órgãos ou tecidos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CustomShape 15"/>
          <p:cNvSpPr/>
          <p:nvPr/>
        </p:nvSpPr>
        <p:spPr>
          <a:xfrm>
            <a:off x="7816680" y="6646320"/>
            <a:ext cx="105516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Fonte: OMS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251640" y="6482160"/>
            <a:ext cx="8592120" cy="227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Fonte: Brasil, 2019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0" name="Imagem 3" descr=""/>
          <p:cNvPicPr/>
          <p:nvPr/>
        </p:nvPicPr>
        <p:blipFill>
          <a:blip r:embed="rId1"/>
          <a:stretch/>
        </p:blipFill>
        <p:spPr>
          <a:xfrm>
            <a:off x="299880" y="244800"/>
            <a:ext cx="8592120" cy="6237000"/>
          </a:xfrm>
          <a:prstGeom prst="rect">
            <a:avLst/>
          </a:prstGeom>
          <a:ln>
            <a:noFill/>
          </a:ln>
        </p:spPr>
      </p:pic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457200" y="980640"/>
            <a:ext cx="8229240" cy="5040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54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esposa, os dois filhos, a sogra e o colega de trabalho de LMS foram avaliados clinicamente, realizaram a prova tuberculínica (PT) e radiografia de tórax. 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457200" y="274680"/>
            <a:ext cx="8229240" cy="1425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Interpretação da Prova Tuberculínica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TextShape 2"/>
          <p:cNvSpPr txBox="1"/>
          <p:nvPr/>
        </p:nvSpPr>
        <p:spPr>
          <a:xfrm>
            <a:off x="323640" y="1772640"/>
            <a:ext cx="8506800" cy="5112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 PT ≥ 5 mm: considera-se positivo para ILTB, inclusive crianças independentemente da idade de vacinação com BCG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 PT &lt; 5mm: considera-se negativo para ILTB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4" name="CustomShape 3"/>
          <p:cNvSpPr/>
          <p:nvPr/>
        </p:nvSpPr>
        <p:spPr>
          <a:xfrm rot="1599600">
            <a:off x="7687080" y="268560"/>
            <a:ext cx="1367640" cy="719640"/>
          </a:xfrm>
          <a:prstGeom prst="irregularSeal1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Novo!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457200" y="274680"/>
            <a:ext cx="8229240" cy="1425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Interpretação da Prova Tuberculínica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TextShape 2"/>
          <p:cNvSpPr txBox="1"/>
          <p:nvPr/>
        </p:nvSpPr>
        <p:spPr>
          <a:xfrm>
            <a:off x="323640" y="2205000"/>
            <a:ext cx="8506800" cy="4032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efeito da BCG sobre o resultado da PT reduz com o passar do tempo, principalmente se a BCG foi feita antes de um ano de idade.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7" name="CustomShape 3"/>
          <p:cNvSpPr/>
          <p:nvPr/>
        </p:nvSpPr>
        <p:spPr>
          <a:xfrm rot="1599600">
            <a:off x="7687080" y="268560"/>
            <a:ext cx="1367640" cy="719640"/>
          </a:xfrm>
          <a:prstGeom prst="irregularSeal1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Novo!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457200" y="274680"/>
            <a:ext cx="8229240" cy="1425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Interpretação da Prova Tuberculínica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TextShape 2"/>
          <p:cNvSpPr txBox="1"/>
          <p:nvPr/>
        </p:nvSpPr>
        <p:spPr>
          <a:xfrm>
            <a:off x="611640" y="2133000"/>
            <a:ext cx="8074800" cy="4536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Desta forma, para os vacinados até o 1º ano e não revacinados, a PT ≥ 5mm deve ser interpretada como infecção latente, de maneira semelhante em adultos e crianças. 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0" name="CustomShape 3"/>
          <p:cNvSpPr/>
          <p:nvPr/>
        </p:nvSpPr>
        <p:spPr>
          <a:xfrm rot="1599600">
            <a:off x="7687080" y="268560"/>
            <a:ext cx="1367640" cy="719640"/>
          </a:xfrm>
          <a:prstGeom prst="irregularSeal1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Novo!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323640" y="274680"/>
            <a:ext cx="8496720" cy="1497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Interpretação dos resultados do Quantiferon (IGRA)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TextShape 2"/>
          <p:cNvSpPr txBox="1"/>
          <p:nvPr/>
        </p:nvSpPr>
        <p:spPr>
          <a:xfrm>
            <a:off x="457200" y="2637000"/>
            <a:ext cx="8229240" cy="3488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10243e"/>
              </a:buClr>
              <a:buFont typeface="Arial"/>
              <a:buChar char="•"/>
            </a:pP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Positivo: ILTB presente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10243e"/>
              </a:buClr>
              <a:buFont typeface="Arial"/>
              <a:buChar char="•"/>
            </a:pP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Negativo: ILTB ausente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10243e"/>
              </a:buClr>
              <a:buFont typeface="Arial"/>
              <a:buChar char="•"/>
            </a:pP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Indeterminado: repetir o teste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Diferenças entre PT e IGRA 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04" name="Table 2"/>
          <p:cNvGraphicFramePr/>
          <p:nvPr/>
        </p:nvGraphicFramePr>
        <p:xfrm>
          <a:off x="179640" y="1700640"/>
          <a:ext cx="8784720" cy="3945960"/>
        </p:xfrm>
        <a:graphic>
          <a:graphicData uri="http://schemas.openxmlformats.org/drawingml/2006/table">
            <a:tbl>
              <a:tblPr/>
              <a:tblGrid>
                <a:gridCol w="4480200"/>
                <a:gridCol w="4304520"/>
              </a:tblGrid>
              <a:tr h="559800">
                <a:tc>
                  <a:txBody>
                    <a:bodyPr lIns="68400" rIns="68400" tIns="0" bIns="0" anchor="ctr"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b="1" lang="pt-BR" sz="3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Prova Tuberculínica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b="1" lang="pt-BR" sz="3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IGRA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7dee8"/>
                    </a:solidFill>
                  </a:tcPr>
                </a:tc>
              </a:tr>
              <a:tr h="372240">
                <a:tc>
                  <a:txBody>
                    <a:bodyPr lIns="68400" rIns="68400" tIns="0" bIns="0" anchor="ctr"/>
                    <a:p>
                      <a:pPr marL="457200"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Treinamento difícil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marL="457200"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Treinamento simples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7dee8"/>
                    </a:solidFill>
                  </a:tcPr>
                </a:tc>
              </a:tr>
              <a:tr h="1116000">
                <a:tc>
                  <a:txBody>
                    <a:bodyPr lIns="68400" rIns="68400" tIns="0" bIns="0" anchor="ctr"/>
                    <a:p>
                      <a:pPr marL="457200"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Pode ser usada de forma seriada (PVHIV, profissionais de saúde)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marL="457200"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Testes seriados não recomendados (reversão e conversão espontâneas)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7dee8"/>
                    </a:solidFill>
                  </a:tcPr>
                </a:tc>
              </a:tr>
              <a:tr h="744120">
                <a:tc>
                  <a:txBody>
                    <a:bodyPr lIns="68400" rIns="68400" tIns="0" bIns="0" anchor="ctr"/>
                    <a:p>
                      <a:pPr marL="457200"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Necessidade de retorno para leitura do exame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marL="457200"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Necessita uma visita para coleta da amostra de sangue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7dee8"/>
                    </a:solidFill>
                  </a:tcPr>
                </a:tc>
              </a:tr>
              <a:tr h="372240">
                <a:tc>
                  <a:txBody>
                    <a:bodyPr lIns="68400" rIns="68400" tIns="0" bIns="0" anchor="ctr"/>
                    <a:p>
                      <a:pPr marL="457200"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Não necessita do laboratório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marL="457200"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Necessita do laboratório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7dee8"/>
                    </a:solidFill>
                  </a:tcPr>
                </a:tc>
              </a:tr>
              <a:tr h="372240">
                <a:tc>
                  <a:txBody>
                    <a:bodyPr lIns="68400" rIns="68400" tIns="0" bIns="0" anchor="ctr"/>
                    <a:p>
                      <a:pPr marL="457200"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Possibilidade de booster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marL="457200"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Não faz booster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7dee8"/>
                    </a:solidFill>
                  </a:tcPr>
                </a:tc>
              </a:tr>
              <a:tr h="1116000">
                <a:tc>
                  <a:txBody>
                    <a:bodyPr lIns="68400" rIns="68400" tIns="0" bIns="0" anchor="ctr"/>
                    <a:p>
                      <a:pPr marL="457200"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Não existe resultado “indeterminado”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marL="457200"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Taxa de indeterminados (descrita como 2%, mas no Brasil 27%)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  <p:sp>
        <p:nvSpPr>
          <p:cNvPr id="305" name="CustomShape 3"/>
          <p:cNvSpPr/>
          <p:nvPr/>
        </p:nvSpPr>
        <p:spPr>
          <a:xfrm rot="1599600">
            <a:off x="7795440" y="135720"/>
            <a:ext cx="1367640" cy="719640"/>
          </a:xfrm>
          <a:prstGeom prst="irregularSeal1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Novo!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6" name="Table 1"/>
          <p:cNvGraphicFramePr/>
          <p:nvPr/>
        </p:nvGraphicFramePr>
        <p:xfrm>
          <a:off x="214200" y="302400"/>
          <a:ext cx="8461800" cy="6294600"/>
        </p:xfrm>
        <a:graphic>
          <a:graphicData uri="http://schemas.openxmlformats.org/drawingml/2006/table">
            <a:tbl>
              <a:tblPr/>
              <a:tblGrid>
                <a:gridCol w="2917440"/>
                <a:gridCol w="2088000"/>
                <a:gridCol w="1101600"/>
                <a:gridCol w="2354760"/>
              </a:tblGrid>
              <a:tr h="96084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Contato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Clínica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PT (mm)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Rx tórax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c3d69b"/>
                    </a:solidFill>
                  </a:tcPr>
                </a:tc>
              </a:tr>
              <a:tr h="101628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800" spc="-1" strike="noStrike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Esposa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(35 anos)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Assintomática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Normal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</a:tr>
              <a:tr h="101628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Filha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(16 anos)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Assintomática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Normal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</a:tr>
              <a:tr h="101628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Filho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(5 anos)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Tosse, febre e anorexia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Alargamento do mediastino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</a:tr>
              <a:tr h="104148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Sogra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(70 anos)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Assintomática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Normal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</a:tr>
              <a:tr h="124344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Colega de trabalho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(39 anos)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Assintomático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Normal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0" y="0"/>
            <a:ext cx="9143640" cy="135684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– Sobre a investigação de contatos, a afirmativa correta é: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 rot="5400000">
            <a:off x="4385520" y="-1694880"/>
            <a:ext cx="1185840" cy="79020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objetivo inclui a detecção precoce de outras pessoas com TB ativa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143280" y="1701720"/>
            <a:ext cx="88344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000" rIns="163800" tIns="125280" bIns="12528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4"/>
          <p:cNvSpPr/>
          <p:nvPr/>
        </p:nvSpPr>
        <p:spPr>
          <a:xfrm rot="5400000">
            <a:off x="4177080" y="-45000"/>
            <a:ext cx="1558800" cy="78372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objetivo é investigar somente os contatos sintomáticos de pessoas com TB pulmonar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5"/>
          <p:cNvSpPr/>
          <p:nvPr/>
        </p:nvSpPr>
        <p:spPr>
          <a:xfrm>
            <a:off x="143280" y="3245760"/>
            <a:ext cx="89424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360" rIns="163800" tIns="125640" bIns="12600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6"/>
          <p:cNvSpPr/>
          <p:nvPr/>
        </p:nvSpPr>
        <p:spPr>
          <a:xfrm rot="5400000">
            <a:off x="4250880" y="1632960"/>
            <a:ext cx="1482120" cy="78685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 é necessária quando se trata de criança com TB pela sua baixa contagiosidade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7"/>
          <p:cNvSpPr/>
          <p:nvPr/>
        </p:nvSpPr>
        <p:spPr>
          <a:xfrm>
            <a:off x="143280" y="4950360"/>
            <a:ext cx="91368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8440" rIns="163800" tIns="126720" bIns="12672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0" y="0"/>
            <a:ext cx="9143640" cy="155700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6 – A conduta recomendada para a esposa é: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CustomShape 2"/>
          <p:cNvSpPr/>
          <p:nvPr/>
        </p:nvSpPr>
        <p:spPr>
          <a:xfrm rot="5400000">
            <a:off x="4454640" y="-1115280"/>
            <a:ext cx="1185840" cy="733536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40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Repetir a prova tuberculínica dentro de 3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CustomShape 3"/>
          <p:cNvSpPr/>
          <p:nvPr/>
        </p:nvSpPr>
        <p:spPr>
          <a:xfrm>
            <a:off x="428760" y="1998000"/>
            <a:ext cx="95076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CustomShape 4"/>
          <p:cNvSpPr/>
          <p:nvPr/>
        </p:nvSpPr>
        <p:spPr>
          <a:xfrm rot="5400000">
            <a:off x="4402080" y="347400"/>
            <a:ext cx="1270800" cy="73555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Tratar a ILTB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CustomShape 5"/>
          <p:cNvSpPr/>
          <p:nvPr/>
        </p:nvSpPr>
        <p:spPr>
          <a:xfrm>
            <a:off x="428760" y="3398040"/>
            <a:ext cx="93060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6720" rIns="171360" tIns="131040" bIns="13104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CustomShape 6"/>
          <p:cNvSpPr/>
          <p:nvPr/>
        </p:nvSpPr>
        <p:spPr>
          <a:xfrm rot="5400000">
            <a:off x="4430160" y="1784160"/>
            <a:ext cx="1234800" cy="733536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Iniciar o Esquema Básico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CustomShape 7"/>
          <p:cNvSpPr/>
          <p:nvPr/>
        </p:nvSpPr>
        <p:spPr>
          <a:xfrm>
            <a:off x="428760" y="4835160"/>
            <a:ext cx="95076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0" y="0"/>
            <a:ext cx="9143640" cy="155700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6 – A conduta recomendada para a esposa é: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CustomShape 2"/>
          <p:cNvSpPr/>
          <p:nvPr/>
        </p:nvSpPr>
        <p:spPr>
          <a:xfrm rot="5400000">
            <a:off x="4453920" y="-1116720"/>
            <a:ext cx="1186920" cy="733536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40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Repetir a PT dentro de 3 meses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428760" y="1996200"/>
            <a:ext cx="950760" cy="11768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4"/>
          <p:cNvSpPr/>
          <p:nvPr/>
        </p:nvSpPr>
        <p:spPr>
          <a:xfrm rot="5400000">
            <a:off x="4401360" y="347760"/>
            <a:ext cx="1272240" cy="735552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c00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Tratar a ILTB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5"/>
          <p:cNvSpPr/>
          <p:nvPr/>
        </p:nvSpPr>
        <p:spPr>
          <a:xfrm>
            <a:off x="428760" y="3397320"/>
            <a:ext cx="930600" cy="12218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6720" rIns="171360" tIns="131040" bIns="13104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6"/>
          <p:cNvSpPr/>
          <p:nvPr/>
        </p:nvSpPr>
        <p:spPr>
          <a:xfrm rot="5400000">
            <a:off x="4429440" y="1785600"/>
            <a:ext cx="1236240" cy="733536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Iniciar o Esquema Básico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CustomShape 7"/>
          <p:cNvSpPr/>
          <p:nvPr/>
        </p:nvSpPr>
        <p:spPr>
          <a:xfrm>
            <a:off x="428760" y="4835880"/>
            <a:ext cx="950760" cy="119484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457200" y="1845000"/>
            <a:ext cx="8229240" cy="3124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conduta adotada pela equipe para a esposa de LM</a:t>
            </a:r>
            <a:r>
              <a:rPr b="0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</a:t>
            </a:r>
            <a:r>
              <a:rPr b="0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foi de </a:t>
            </a:r>
            <a:r>
              <a:rPr b="1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observação clínica</a:t>
            </a:r>
            <a:r>
              <a:rPr b="0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Infecção Latente da Tuberculose (ILTB)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0" y="2215440"/>
            <a:ext cx="903600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ILTB ocorre quando uma pessoa possui o bacilo, mas ele permanece viável </a:t>
            </a:r>
            <a:r>
              <a:rPr b="1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 causar doença</a:t>
            </a:r>
            <a:r>
              <a:rPr b="0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no organismo.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pessoas com ILTB, em geral, permanecem saudáveis por muitos anos com imunidade variável à doença</a:t>
            </a:r>
            <a:r>
              <a:rPr b="0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2173320" y="3878280"/>
            <a:ext cx="5230440" cy="2719080"/>
          </a:xfrm>
          <a:prstGeom prst="ellipse">
            <a:avLst/>
          </a:prstGeom>
          <a:noFill/>
          <a:ln w="442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CustomShape 2"/>
          <p:cNvSpPr/>
          <p:nvPr/>
        </p:nvSpPr>
        <p:spPr>
          <a:xfrm>
            <a:off x="520560" y="1500120"/>
            <a:ext cx="8146800" cy="5240880"/>
          </a:xfrm>
          <a:prstGeom prst="ellipse">
            <a:avLst/>
          </a:prstGeom>
          <a:noFill/>
          <a:ln w="442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CustomShape 3"/>
          <p:cNvSpPr/>
          <p:nvPr/>
        </p:nvSpPr>
        <p:spPr>
          <a:xfrm>
            <a:off x="2173320" y="2247840"/>
            <a:ext cx="5230440" cy="577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População mundial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CustomShape 4"/>
          <p:cNvSpPr/>
          <p:nvPr/>
        </p:nvSpPr>
        <p:spPr>
          <a:xfrm>
            <a:off x="2249640" y="4040280"/>
            <a:ext cx="5230440" cy="1221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Infecção latente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25 a cada 100 pessoas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CustomShape 5"/>
          <p:cNvSpPr/>
          <p:nvPr/>
        </p:nvSpPr>
        <p:spPr>
          <a:xfrm>
            <a:off x="3564000" y="5424480"/>
            <a:ext cx="2304000" cy="1099800"/>
          </a:xfrm>
          <a:prstGeom prst="ellipse">
            <a:avLst/>
          </a:prstGeom>
          <a:noFill/>
          <a:ln w="442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0" name="CustomShape 6"/>
          <p:cNvSpPr/>
          <p:nvPr/>
        </p:nvSpPr>
        <p:spPr>
          <a:xfrm>
            <a:off x="3847320" y="5678640"/>
            <a:ext cx="1790280" cy="547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Pessoas com TB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7"/>
          <p:cNvSpPr/>
          <p:nvPr/>
        </p:nvSpPr>
        <p:spPr>
          <a:xfrm>
            <a:off x="323640" y="44640"/>
            <a:ext cx="8496720" cy="143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cada segundo, uma nova pessoa se infecta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 txBox="1"/>
          <p:nvPr/>
        </p:nvSpPr>
        <p:spPr>
          <a:xfrm>
            <a:off x="179640" y="980640"/>
            <a:ext cx="8784720" cy="5145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Nunca</a:t>
            </a: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iniciar tratamento para ILTB sem antes </a:t>
            </a:r>
            <a:r>
              <a:rPr b="1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afastar a doença </a:t>
            </a: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ativa: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→ </a:t>
            </a: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Exame bacteriológico + RX do tórax em sintomáticos 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→ </a:t>
            </a: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RX tórax em assintomáticos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457200" y="692640"/>
            <a:ext cx="8229240" cy="5433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72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</a:t>
            </a: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tratamento da ILTB reduz em 90% o risco de desenvolver TB doença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72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</a:t>
            </a: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Menos de 50% das pessoas que iniciam o tratamento para ILTB o completam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4" name="Table 1"/>
          <p:cNvGraphicFramePr/>
          <p:nvPr/>
        </p:nvGraphicFramePr>
        <p:xfrm>
          <a:off x="214200" y="302400"/>
          <a:ext cx="8461800" cy="6294600"/>
        </p:xfrm>
        <a:graphic>
          <a:graphicData uri="http://schemas.openxmlformats.org/drawingml/2006/table">
            <a:tbl>
              <a:tblPr/>
              <a:tblGrid>
                <a:gridCol w="2917440"/>
                <a:gridCol w="2088000"/>
                <a:gridCol w="1101600"/>
                <a:gridCol w="2354760"/>
              </a:tblGrid>
              <a:tr h="96084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Contato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Clínica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PT (mm)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Rx tórax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c3d69b"/>
                    </a:solidFill>
                  </a:tcPr>
                </a:tc>
              </a:tr>
              <a:tr h="101628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Esposa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(35 anos)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Assintomática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Normal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</a:tr>
              <a:tr h="101628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800" spc="-1" strike="noStrike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Filha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(16 anos)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Assintomática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Normal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</a:tr>
              <a:tr h="101628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Filho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(5 anos)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Tosse, febre e anorexia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Alargamento do mediastino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</a:tr>
              <a:tr h="104148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800" spc="-1" strike="noStrike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Sogra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(70 anos)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Assintomática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Normal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</a:tr>
              <a:tr h="124344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Colega de trabalho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(39 anos)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Assintomático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Normal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0" y="0"/>
            <a:ext cx="9143640" cy="155700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7 – A conduta recomendada para a filha de 16 e a sogra</a:t>
            </a:r>
            <a:r>
              <a:rPr b="0" lang="pt-BR" sz="48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b="0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é: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CustomShape 2"/>
          <p:cNvSpPr/>
          <p:nvPr/>
        </p:nvSpPr>
        <p:spPr>
          <a:xfrm rot="5400000">
            <a:off x="4457520" y="-1551600"/>
            <a:ext cx="1185840" cy="78354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Tratar ILTB em ambas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3"/>
          <p:cNvSpPr/>
          <p:nvPr/>
        </p:nvSpPr>
        <p:spPr>
          <a:xfrm>
            <a:off x="110160" y="1820880"/>
            <a:ext cx="94356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440" rIns="171360" tIns="131760" bIns="13176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CustomShape 4"/>
          <p:cNvSpPr/>
          <p:nvPr/>
        </p:nvSpPr>
        <p:spPr>
          <a:xfrm rot="5400000">
            <a:off x="4180680" y="209160"/>
            <a:ext cx="1682640" cy="76896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Repetir a PT na filha de 16 anos e tratar a sogra para ILTB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CustomShape 5"/>
          <p:cNvSpPr/>
          <p:nvPr/>
        </p:nvSpPr>
        <p:spPr>
          <a:xfrm>
            <a:off x="182880" y="3426480"/>
            <a:ext cx="92340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6360" rIns="171360" tIns="130680" bIns="13068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6"/>
          <p:cNvSpPr/>
          <p:nvPr/>
        </p:nvSpPr>
        <p:spPr>
          <a:xfrm rot="5400000">
            <a:off x="4429080" y="1769040"/>
            <a:ext cx="1234800" cy="78354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Vacinar com BCG a filha de 16 anos e tratar ILTB na sogra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7"/>
          <p:cNvSpPr/>
          <p:nvPr/>
        </p:nvSpPr>
        <p:spPr>
          <a:xfrm>
            <a:off x="110160" y="5069520"/>
            <a:ext cx="94356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440" rIns="171360" tIns="131760" bIns="13176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Shape 1"/>
          <p:cNvSpPr txBox="1"/>
          <p:nvPr/>
        </p:nvSpPr>
        <p:spPr>
          <a:xfrm>
            <a:off x="0" y="0"/>
            <a:ext cx="9143640" cy="155700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7 – A conduta recomendada para a filha de 16 e a sogra é: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CustomShape 2"/>
          <p:cNvSpPr/>
          <p:nvPr/>
        </p:nvSpPr>
        <p:spPr>
          <a:xfrm rot="5400000">
            <a:off x="4415760" y="-1494360"/>
            <a:ext cx="1185840" cy="767844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Tratar ILTB em ambas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CustomShape 3"/>
          <p:cNvSpPr/>
          <p:nvPr/>
        </p:nvSpPr>
        <p:spPr>
          <a:xfrm>
            <a:off x="218160" y="1790280"/>
            <a:ext cx="95076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CustomShape 4"/>
          <p:cNvSpPr/>
          <p:nvPr/>
        </p:nvSpPr>
        <p:spPr>
          <a:xfrm rot="5400000">
            <a:off x="4194000" y="137520"/>
            <a:ext cx="1686240" cy="7776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c00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>
              <a:lnSpc>
                <a:spcPct val="10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Repetir a PT na filha de 16 anos e tratar a sogra para ILTB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CustomShape 5"/>
          <p:cNvSpPr/>
          <p:nvPr/>
        </p:nvSpPr>
        <p:spPr>
          <a:xfrm>
            <a:off x="218160" y="3398040"/>
            <a:ext cx="93060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6720" rIns="171360" tIns="131040" bIns="13104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CustomShape 6"/>
          <p:cNvSpPr/>
          <p:nvPr/>
        </p:nvSpPr>
        <p:spPr>
          <a:xfrm rot="5400000">
            <a:off x="4430160" y="1781280"/>
            <a:ext cx="1234800" cy="775656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Vacinar com BCG a filha de 16 anos e tratar ILTB na sogra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CustomShape 7"/>
          <p:cNvSpPr/>
          <p:nvPr/>
        </p:nvSpPr>
        <p:spPr>
          <a:xfrm>
            <a:off x="218160" y="5042880"/>
            <a:ext cx="95076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539640" y="1628640"/>
            <a:ext cx="8229240" cy="3412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Após 8 semanas, foi repetida a prova tuberculínica na filha de 16 anos. O resultado foi 15 mm.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Shape 1"/>
          <p:cNvSpPr txBox="1"/>
          <p:nvPr/>
        </p:nvSpPr>
        <p:spPr>
          <a:xfrm>
            <a:off x="457200" y="1312200"/>
            <a:ext cx="8229240" cy="3916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sogra iniciou o tratamento da ILTB, com rifampicina, e a filha de 16 anos, após o resultado da 2ª prova tuberculínica com isoniazida.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 flipH="1" flipV="1">
            <a:off x="4077000" y="5432400"/>
            <a:ext cx="12240" cy="46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4b595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3" name="CustomShape 2"/>
          <p:cNvSpPr/>
          <p:nvPr/>
        </p:nvSpPr>
        <p:spPr>
          <a:xfrm flipV="1" rot="16200000">
            <a:off x="5060880" y="3927240"/>
            <a:ext cx="113040" cy="1482480"/>
          </a:xfrm>
          <a:prstGeom prst="bentConnector2">
            <a:avLst/>
          </a:prstGeom>
          <a:noFill/>
          <a:ln w="28440">
            <a:solidFill>
              <a:srgbClr val="4b595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4" name="CustomShape 3"/>
          <p:cNvSpPr/>
          <p:nvPr/>
        </p:nvSpPr>
        <p:spPr>
          <a:xfrm flipH="1" flipV="1" rot="5400000">
            <a:off x="4003920" y="4473360"/>
            <a:ext cx="394920" cy="307800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rgbClr val="4b595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5" name="CustomShape 4"/>
          <p:cNvSpPr/>
          <p:nvPr/>
        </p:nvSpPr>
        <p:spPr>
          <a:xfrm flipV="1" rot="16200000">
            <a:off x="2446920" y="5936400"/>
            <a:ext cx="271800" cy="9000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rgbClr val="4b595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6" name="CustomShape 5"/>
          <p:cNvSpPr/>
          <p:nvPr/>
        </p:nvSpPr>
        <p:spPr>
          <a:xfrm flipV="1" rot="16200000">
            <a:off x="1915200" y="4638600"/>
            <a:ext cx="649440" cy="675720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rgbClr val="4b595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CustomShape 6"/>
          <p:cNvSpPr/>
          <p:nvPr/>
        </p:nvSpPr>
        <p:spPr>
          <a:xfrm flipH="1" flipV="1" rot="5400000">
            <a:off x="818280" y="5865840"/>
            <a:ext cx="123120" cy="1800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rgbClr val="4b595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8" name="CustomShape 7"/>
          <p:cNvSpPr/>
          <p:nvPr/>
        </p:nvSpPr>
        <p:spPr>
          <a:xfrm flipH="1" flipV="1" rot="5400000">
            <a:off x="1145520" y="4676040"/>
            <a:ext cx="508680" cy="1036800"/>
          </a:xfrm>
          <a:prstGeom prst="bentConnector2">
            <a:avLst/>
          </a:prstGeom>
          <a:noFill/>
          <a:ln w="28440">
            <a:solidFill>
              <a:srgbClr val="4b595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CustomShape 8"/>
          <p:cNvSpPr/>
          <p:nvPr/>
        </p:nvSpPr>
        <p:spPr>
          <a:xfrm flipV="1">
            <a:off x="4376160" y="3716280"/>
            <a:ext cx="3600" cy="106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4b595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CustomShape 9"/>
          <p:cNvSpPr/>
          <p:nvPr/>
        </p:nvSpPr>
        <p:spPr>
          <a:xfrm flipV="1" rot="16200000">
            <a:off x="3454200" y="2305440"/>
            <a:ext cx="306000" cy="1545840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rgbClr val="4b595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CustomShape 10"/>
          <p:cNvSpPr/>
          <p:nvPr/>
        </p:nvSpPr>
        <p:spPr>
          <a:xfrm flipV="1">
            <a:off x="1902240" y="3717000"/>
            <a:ext cx="360" cy="448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4b595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CustomShape 11"/>
          <p:cNvSpPr/>
          <p:nvPr/>
        </p:nvSpPr>
        <p:spPr>
          <a:xfrm flipH="1" flipV="1" rot="5400000">
            <a:off x="2215440" y="2612160"/>
            <a:ext cx="306000" cy="931680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rgbClr val="4b595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CustomShape 12"/>
          <p:cNvSpPr/>
          <p:nvPr/>
        </p:nvSpPr>
        <p:spPr>
          <a:xfrm flipV="1">
            <a:off x="2834280" y="2277000"/>
            <a:ext cx="360" cy="162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4b595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4" name="CustomShape 13"/>
          <p:cNvSpPr/>
          <p:nvPr/>
        </p:nvSpPr>
        <p:spPr>
          <a:xfrm flipV="1" rot="16200000">
            <a:off x="7529760" y="2786040"/>
            <a:ext cx="538920" cy="923040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rgbClr val="4b595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65" name="CustomShape 14"/>
          <p:cNvSpPr/>
          <p:nvPr/>
        </p:nvSpPr>
        <p:spPr>
          <a:xfrm flipH="1" flipV="1" rot="5400000">
            <a:off x="6723360" y="2883960"/>
            <a:ext cx="519840" cy="709200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rgbClr val="4b595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CustomShape 15"/>
          <p:cNvSpPr/>
          <p:nvPr/>
        </p:nvSpPr>
        <p:spPr>
          <a:xfrm rot="10800000">
            <a:off x="6401520" y="2735640"/>
            <a:ext cx="349200" cy="461880"/>
          </a:xfrm>
          <a:prstGeom prst="bentConnector2">
            <a:avLst/>
          </a:prstGeom>
          <a:noFill/>
          <a:ln w="28440">
            <a:solidFill>
              <a:srgbClr val="4b595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67" name="CustomShape 16"/>
          <p:cNvSpPr/>
          <p:nvPr/>
        </p:nvSpPr>
        <p:spPr>
          <a:xfrm flipV="1" rot="16200000">
            <a:off x="5186520" y="984240"/>
            <a:ext cx="208800" cy="1522080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rgbClr val="4b595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68" name="CustomShape 17"/>
          <p:cNvSpPr/>
          <p:nvPr/>
        </p:nvSpPr>
        <p:spPr>
          <a:xfrm flipH="1" flipV="1" rot="5400000">
            <a:off x="3561120" y="901440"/>
            <a:ext cx="241920" cy="1695600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rgbClr val="4b595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CustomShape 18"/>
          <p:cNvSpPr/>
          <p:nvPr/>
        </p:nvSpPr>
        <p:spPr>
          <a:xfrm flipV="1">
            <a:off x="4529880" y="1098000"/>
            <a:ext cx="360" cy="177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4b595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CustomShape 19"/>
          <p:cNvSpPr/>
          <p:nvPr/>
        </p:nvSpPr>
        <p:spPr>
          <a:xfrm>
            <a:off x="3283920" y="692640"/>
            <a:ext cx="2491920" cy="40536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60">
            <a:solidFill>
              <a:srgbClr val="4b595b"/>
            </a:solidFill>
            <a:round/>
          </a:ln>
          <a:effectLst>
            <a:outerShdw algn="ctr" blurRad="63500" dir="2700000" dist="53882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Contato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≥ 10 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anos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CustomShape 20"/>
          <p:cNvSpPr/>
          <p:nvPr/>
        </p:nvSpPr>
        <p:spPr>
          <a:xfrm>
            <a:off x="3737160" y="1276560"/>
            <a:ext cx="1585080" cy="35208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440">
            <a:solidFill>
              <a:srgbClr val="4b595b"/>
            </a:solidFill>
            <a:round/>
          </a:ln>
          <a:effectLst>
            <a:outerShdw algn="ctr" blurRad="63500" dir="2700000" dist="53882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Consulta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CustomShape 21"/>
          <p:cNvSpPr/>
          <p:nvPr/>
        </p:nvSpPr>
        <p:spPr>
          <a:xfrm>
            <a:off x="1744200" y="1870920"/>
            <a:ext cx="2179440" cy="40536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240">
            <a:solidFill>
              <a:srgbClr val="4b595b"/>
            </a:solidFill>
            <a:round/>
          </a:ln>
          <a:effectLst>
            <a:outerShdw algn="ctr" blurRad="63500" dir="2700000" dist="53882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Assintomático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3" name="CustomShape 22"/>
          <p:cNvSpPr/>
          <p:nvPr/>
        </p:nvSpPr>
        <p:spPr>
          <a:xfrm>
            <a:off x="5076000" y="1838160"/>
            <a:ext cx="1951920" cy="43524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240">
            <a:solidFill>
              <a:srgbClr val="4b595b"/>
            </a:solidFill>
            <a:round/>
          </a:ln>
          <a:effectLst>
            <a:outerShdw algn="ctr" blurRad="63500" dir="2700000" dist="53882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Sintomático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CustomShape 23"/>
          <p:cNvSpPr/>
          <p:nvPr/>
        </p:nvSpPr>
        <p:spPr>
          <a:xfrm>
            <a:off x="6401520" y="2493000"/>
            <a:ext cx="1872000" cy="48528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240">
            <a:solidFill>
              <a:srgbClr val="4b595b"/>
            </a:solidFill>
            <a:round/>
          </a:ln>
          <a:effectLst>
            <a:outerShdw algn="ctr" blurRad="63500" dir="2700000" dist="53882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Investigar TB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CustomShape 24"/>
          <p:cNvSpPr/>
          <p:nvPr/>
        </p:nvSpPr>
        <p:spPr>
          <a:xfrm>
            <a:off x="5940000" y="3498840"/>
            <a:ext cx="1375920" cy="33156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60">
            <a:solidFill>
              <a:srgbClr val="4b595b"/>
            </a:solidFill>
            <a:round/>
          </a:ln>
          <a:effectLst>
            <a:outerShdw algn="ctr" blurRad="63500" dir="2700000" dist="53882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TB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CustomShape 25"/>
          <p:cNvSpPr/>
          <p:nvPr/>
        </p:nvSpPr>
        <p:spPr>
          <a:xfrm>
            <a:off x="6132600" y="4186800"/>
            <a:ext cx="981360" cy="41004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rgbClr val="4b595b"/>
            </a:solidFill>
            <a:round/>
          </a:ln>
          <a:effectLst>
            <a:outerShdw algn="ctr" blurRad="63500" dir="2700000" dist="53882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Tratar TB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CustomShape 26"/>
          <p:cNvSpPr/>
          <p:nvPr/>
        </p:nvSpPr>
        <p:spPr>
          <a:xfrm>
            <a:off x="7572960" y="3517920"/>
            <a:ext cx="1375920" cy="46044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8160">
            <a:solidFill>
              <a:srgbClr val="4b595b"/>
            </a:solidFill>
            <a:round/>
          </a:ln>
          <a:effectLst>
            <a:outerShdw algn="ctr" blurRad="63500" dir="2700000" dist="53882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Excluída a TB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CustomShape 27"/>
          <p:cNvSpPr/>
          <p:nvPr/>
        </p:nvSpPr>
        <p:spPr>
          <a:xfrm>
            <a:off x="2145960" y="2439000"/>
            <a:ext cx="1375920" cy="48528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240">
            <a:solidFill>
              <a:srgbClr val="4b595b"/>
            </a:solidFill>
            <a:round/>
          </a:ln>
          <a:effectLst>
            <a:outerShdw algn="ctr" blurRad="63500" dir="2700000" dist="53882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PT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CustomShape 28"/>
          <p:cNvSpPr/>
          <p:nvPr/>
        </p:nvSpPr>
        <p:spPr>
          <a:xfrm>
            <a:off x="1093680" y="3231360"/>
            <a:ext cx="1616400" cy="48528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60">
            <a:solidFill>
              <a:srgbClr val="4b595b"/>
            </a:solidFill>
            <a:round/>
          </a:ln>
          <a:effectLst>
            <a:outerShdw algn="ctr" blurRad="63500" dir="2700000" dist="53882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PT ≥ 5 mm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0" name="CustomShape 29"/>
          <p:cNvSpPr/>
          <p:nvPr/>
        </p:nvSpPr>
        <p:spPr>
          <a:xfrm>
            <a:off x="1093680" y="4165920"/>
            <a:ext cx="1616400" cy="48708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440">
            <a:solidFill>
              <a:srgbClr val="4b595b"/>
            </a:solidFill>
            <a:round/>
          </a:ln>
          <a:effectLst>
            <a:outerShdw algn="ctr" blurRad="63500" dir="2700000" dist="53882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Rx tórax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CustomShape 30"/>
          <p:cNvSpPr/>
          <p:nvPr/>
        </p:nvSpPr>
        <p:spPr>
          <a:xfrm>
            <a:off x="3492000" y="3231360"/>
            <a:ext cx="1776600" cy="48528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60">
            <a:solidFill>
              <a:srgbClr val="4b595b"/>
            </a:solidFill>
            <a:round/>
          </a:ln>
          <a:effectLst>
            <a:outerShdw algn="ctr" blurRad="63500" dir="2700000" dist="53882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PT &lt; 5 mm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2" name="CustomShape 31"/>
          <p:cNvSpPr/>
          <p:nvPr/>
        </p:nvSpPr>
        <p:spPr>
          <a:xfrm>
            <a:off x="3374640" y="3824280"/>
            <a:ext cx="2003040" cy="61236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440">
            <a:solidFill>
              <a:srgbClr val="4b595b"/>
            </a:solidFill>
            <a:round/>
          </a:ln>
          <a:effectLst>
            <a:outerShdw algn="ctr" blurRad="63500" dir="2700000" dist="53882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Repetir PT em 8 semanas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CustomShape 32"/>
          <p:cNvSpPr/>
          <p:nvPr/>
        </p:nvSpPr>
        <p:spPr>
          <a:xfrm>
            <a:off x="102600" y="5353560"/>
            <a:ext cx="1557360" cy="45144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240">
            <a:solidFill>
              <a:srgbClr val="4b595b"/>
            </a:solidFill>
            <a:round/>
          </a:ln>
          <a:effectLst>
            <a:outerShdw algn="ctr" blurRad="63500" dir="2700000" dist="53882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 alteração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4" name="CustomShape 33"/>
          <p:cNvSpPr/>
          <p:nvPr/>
        </p:nvSpPr>
        <p:spPr>
          <a:xfrm>
            <a:off x="-720" y="5928840"/>
            <a:ext cx="1760040" cy="76824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240">
            <a:solidFill>
              <a:srgbClr val="4b595b"/>
            </a:solidFill>
            <a:round/>
          </a:ln>
          <a:effectLst>
            <a:outerShdw algn="ctr" blurRad="63500" dir="2700000" dist="53882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Prosseguir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Investigação de TB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5" name="CustomShape 34"/>
          <p:cNvSpPr/>
          <p:nvPr/>
        </p:nvSpPr>
        <p:spPr>
          <a:xfrm>
            <a:off x="1789920" y="5334480"/>
            <a:ext cx="1576800" cy="4701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240">
            <a:solidFill>
              <a:srgbClr val="4b595b"/>
            </a:solidFill>
            <a:round/>
          </a:ln>
          <a:effectLst>
            <a:outerShdw algn="ctr" blurRad="63500" dir="2700000" dist="53882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 alteração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6" name="CustomShape 35"/>
          <p:cNvSpPr/>
          <p:nvPr/>
        </p:nvSpPr>
        <p:spPr>
          <a:xfrm>
            <a:off x="1899360" y="6077520"/>
            <a:ext cx="1375920" cy="6264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240">
            <a:solidFill>
              <a:srgbClr val="4b595b"/>
            </a:solidFill>
            <a:round/>
          </a:ln>
          <a:effectLst>
            <a:outerShdw algn="ctr" blurRad="63500" dir="2700000" dist="53882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Tratar ILTB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CustomShape 36"/>
          <p:cNvSpPr/>
          <p:nvPr/>
        </p:nvSpPr>
        <p:spPr>
          <a:xfrm>
            <a:off x="3222000" y="4847040"/>
            <a:ext cx="1710000" cy="58536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240">
            <a:solidFill>
              <a:srgbClr val="4b595b"/>
            </a:solidFill>
            <a:round/>
          </a:ln>
          <a:effectLst>
            <a:outerShdw algn="ctr" blurRad="63500" dir="2700000" dist="53882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 conversão da PT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CustomShape 37"/>
          <p:cNvSpPr/>
          <p:nvPr/>
        </p:nvSpPr>
        <p:spPr>
          <a:xfrm>
            <a:off x="5004000" y="4725000"/>
            <a:ext cx="1710000" cy="45144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240">
            <a:solidFill>
              <a:srgbClr val="4b595b"/>
            </a:solidFill>
            <a:round/>
          </a:ln>
          <a:effectLst>
            <a:outerShdw algn="ctr" blurRad="63500" dir="2700000" dist="53882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Conversão da PT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9" name="CustomShape 38"/>
          <p:cNvSpPr/>
          <p:nvPr/>
        </p:nvSpPr>
        <p:spPr>
          <a:xfrm>
            <a:off x="3445560" y="5895720"/>
            <a:ext cx="1287360" cy="62640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240">
            <a:solidFill>
              <a:srgbClr val="4b595b"/>
            </a:solidFill>
            <a:round/>
          </a:ln>
          <a:effectLst>
            <a:outerShdw algn="ctr" blurRad="63500" dir="2700000" dist="53882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Alta e orientação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CustomShape 39"/>
          <p:cNvSpPr/>
          <p:nvPr/>
        </p:nvSpPr>
        <p:spPr>
          <a:xfrm>
            <a:off x="7502040" y="6640560"/>
            <a:ext cx="1375920" cy="1656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240">
            <a:solidFill>
              <a:srgbClr val="4b595b"/>
            </a:solidFill>
            <a:round/>
          </a:ln>
          <a:effectLst>
            <a:outerShdw algn="ctr" blurRad="63500" dir="2700000" dist="53882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Tratar ILTB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CustomShape 40"/>
          <p:cNvSpPr/>
          <p:nvPr/>
        </p:nvSpPr>
        <p:spPr>
          <a:xfrm>
            <a:off x="5171040" y="5378400"/>
            <a:ext cx="1375920" cy="20016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240">
            <a:solidFill>
              <a:srgbClr val="4b595b"/>
            </a:solidFill>
            <a:round/>
          </a:ln>
          <a:effectLst>
            <a:outerShdw algn="ctr" blurRad="63500" dir="2700000" dist="53882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RX tórax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CustomShape 41"/>
          <p:cNvSpPr/>
          <p:nvPr/>
        </p:nvSpPr>
        <p:spPr>
          <a:xfrm flipV="1">
            <a:off x="5859000" y="5176080"/>
            <a:ext cx="360" cy="201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4b595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3" name="CustomShape 42"/>
          <p:cNvSpPr/>
          <p:nvPr/>
        </p:nvSpPr>
        <p:spPr>
          <a:xfrm>
            <a:off x="4932000" y="5865840"/>
            <a:ext cx="1985040" cy="21384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240">
            <a:solidFill>
              <a:srgbClr val="4b595b"/>
            </a:solidFill>
            <a:round/>
          </a:ln>
          <a:effectLst>
            <a:outerShdw algn="ctr" blurRad="63500" dir="2700000" dist="53882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 alteração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CustomShape 43"/>
          <p:cNvSpPr/>
          <p:nvPr/>
        </p:nvSpPr>
        <p:spPr>
          <a:xfrm>
            <a:off x="5017320" y="6346440"/>
            <a:ext cx="1810440" cy="46656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240">
            <a:solidFill>
              <a:srgbClr val="4b595b"/>
            </a:solidFill>
            <a:round/>
          </a:ln>
          <a:effectLst>
            <a:outerShdw algn="ctr" blurRad="63500" dir="2700000" dist="53882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Prosseguir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investigação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5" name="CustomShape 44"/>
          <p:cNvSpPr/>
          <p:nvPr/>
        </p:nvSpPr>
        <p:spPr>
          <a:xfrm>
            <a:off x="7236360" y="5821920"/>
            <a:ext cx="1907280" cy="2250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240">
            <a:solidFill>
              <a:srgbClr val="4b595b"/>
            </a:solidFill>
            <a:round/>
          </a:ln>
          <a:effectLst>
            <a:outerShdw algn="ctr" blurRad="63500" dir="2700000" dist="53882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 alteração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CustomShape 45"/>
          <p:cNvSpPr/>
          <p:nvPr/>
        </p:nvSpPr>
        <p:spPr>
          <a:xfrm flipV="1" rot="16200000">
            <a:off x="5748480" y="5689440"/>
            <a:ext cx="286200" cy="65160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rgbClr val="4b595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97" name="CustomShape 46"/>
          <p:cNvSpPr/>
          <p:nvPr/>
        </p:nvSpPr>
        <p:spPr>
          <a:xfrm flipV="1" rot="16200000">
            <a:off x="6903000" y="4535280"/>
            <a:ext cx="242640" cy="2330640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rgbClr val="4b595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98" name="CustomShape 47"/>
          <p:cNvSpPr/>
          <p:nvPr/>
        </p:nvSpPr>
        <p:spPr>
          <a:xfrm>
            <a:off x="7419240" y="4546800"/>
            <a:ext cx="1686600" cy="51804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8160">
            <a:solidFill>
              <a:srgbClr val="4b595b"/>
            </a:solidFill>
            <a:round/>
          </a:ln>
          <a:effectLst>
            <a:outerShdw algn="ctr" blurRad="63500" dir="2700000" dist="53882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Prosseguir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investigação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9" name="CustomShape 48"/>
          <p:cNvSpPr/>
          <p:nvPr/>
        </p:nvSpPr>
        <p:spPr>
          <a:xfrm flipH="1" flipV="1">
            <a:off x="8260560" y="3978720"/>
            <a:ext cx="1080" cy="568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4b595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0" name="CustomShape 49"/>
          <p:cNvSpPr/>
          <p:nvPr/>
        </p:nvSpPr>
        <p:spPr>
          <a:xfrm flipV="1">
            <a:off x="6623640" y="3830760"/>
            <a:ext cx="4320" cy="355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4b595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CustomShape 50"/>
          <p:cNvSpPr/>
          <p:nvPr/>
        </p:nvSpPr>
        <p:spPr>
          <a:xfrm flipV="1">
            <a:off x="5922720" y="6079320"/>
            <a:ext cx="1800" cy="266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4b595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2" name="CustomShape 51"/>
          <p:cNvSpPr/>
          <p:nvPr/>
        </p:nvSpPr>
        <p:spPr>
          <a:xfrm flipV="1">
            <a:off x="8190000" y="6046560"/>
            <a:ext cx="360" cy="592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4b595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3" name="CustomShape 52"/>
          <p:cNvSpPr/>
          <p:nvPr/>
        </p:nvSpPr>
        <p:spPr>
          <a:xfrm rot="1599600">
            <a:off x="7868520" y="155880"/>
            <a:ext cx="1580040" cy="719640"/>
          </a:xfrm>
          <a:prstGeom prst="irregularSeal1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Novo!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CustomShape 53"/>
          <p:cNvSpPr/>
          <p:nvPr/>
        </p:nvSpPr>
        <p:spPr>
          <a:xfrm>
            <a:off x="102600" y="51480"/>
            <a:ext cx="808704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Fluxograma para a investigação de contatos adultos e adolescentes (≥ 10 anos)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extShape 1"/>
          <p:cNvSpPr txBox="1"/>
          <p:nvPr/>
        </p:nvSpPr>
        <p:spPr>
          <a:xfrm>
            <a:off x="439560" y="44640"/>
            <a:ext cx="8229240" cy="1300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5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Tratamento da ILTB</a:t>
            </a:r>
            <a:r>
              <a:rPr b="0" lang="pt-BR" sz="5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pt-BR" sz="5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Isoniazida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406" name="Table 2"/>
          <p:cNvGraphicFramePr/>
          <p:nvPr/>
        </p:nvGraphicFramePr>
        <p:xfrm>
          <a:off x="179640" y="1417680"/>
          <a:ext cx="8749080" cy="4963320"/>
        </p:xfrm>
        <a:graphic>
          <a:graphicData uri="http://schemas.openxmlformats.org/drawingml/2006/table">
            <a:tbl>
              <a:tblPr/>
              <a:tblGrid>
                <a:gridCol w="1872000"/>
                <a:gridCol w="1326600"/>
                <a:gridCol w="1911600"/>
                <a:gridCol w="3638880"/>
              </a:tblGrid>
              <a:tr h="87876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8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População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8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Dose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8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Tempo de tratamento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8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Indicação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93680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Adultos e adolescentes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(≥ 10 anos)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 a 10 </a:t>
                      </a:r>
                      <a:r>
                        <a:rPr b="0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mg/kg de peso até a dose máxima de 300 mg/dia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 ou 9 meses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Esquema preferencial para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tratamento da ILTB, considerando a longa experiência da sua utilização no país. Em hepatopatas, crianças (&lt; 10 anos de idade), pessoas acima de 50 anos de idade e no caso de intolerância à H, deve-se dar prioridade a outros regimes.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14776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Crianças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(&lt; 10 anos)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</a:t>
                      </a:r>
                      <a:r>
                        <a:rPr b="0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mg/Kg/dia de peso até dose máxima de 300mg/dia.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 ou 9 meses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extShape 1"/>
          <p:cNvSpPr txBox="1"/>
          <p:nvPr/>
        </p:nvSpPr>
        <p:spPr>
          <a:xfrm>
            <a:off x="439560" y="44640"/>
            <a:ext cx="8229240" cy="1300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5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Tratamento da ILTB</a:t>
            </a:r>
            <a:r>
              <a:rPr b="0" lang="pt-BR" sz="5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pt-BR" sz="5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Rifampicina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408" name="Table 2"/>
          <p:cNvGraphicFramePr/>
          <p:nvPr/>
        </p:nvGraphicFramePr>
        <p:xfrm>
          <a:off x="179640" y="1409760"/>
          <a:ext cx="8749080" cy="4824000"/>
        </p:xfrm>
        <a:graphic>
          <a:graphicData uri="http://schemas.openxmlformats.org/drawingml/2006/table">
            <a:tbl>
              <a:tblPr/>
              <a:tblGrid>
                <a:gridCol w="1728000"/>
                <a:gridCol w="1584000"/>
                <a:gridCol w="1798200"/>
                <a:gridCol w="3638880"/>
              </a:tblGrid>
              <a:tr h="87876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8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População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8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Dose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8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Tempo de tratamento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8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Indicação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93680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Adultos e adolescentes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(≥ 10 anos)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 </a:t>
                      </a:r>
                      <a:r>
                        <a:rPr b="0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mg/kg/dia de peso até a dose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máxima de 600 mg por dia.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 meses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 rowSpan="2"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Preferencial em indivíduos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&gt; 50 anos de idade, crianças (&lt; 10 anos de idade), hepatopatas, contatos de monorresistentes à H e intolerância à H.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Está contraindicada nas PVHIV em uso de inibidores de protease ou de Dolutegravir, nessas situações preferir o uso da H.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16360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Crianças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(&lt; 10 anos)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15 (10-20) </a:t>
                      </a:r>
                      <a:r>
                        <a:rPr b="0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mg/kg/dia de peso até a dose máxima de 600 mg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por dia.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 meses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409" name="CustomShape 3"/>
          <p:cNvSpPr/>
          <p:nvPr/>
        </p:nvSpPr>
        <p:spPr>
          <a:xfrm>
            <a:off x="144000" y="6383160"/>
            <a:ext cx="8784720" cy="395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pt-BR" sz="2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Nota Técnica 22/2018: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extShape 1"/>
          <p:cNvSpPr txBox="1"/>
          <p:nvPr/>
        </p:nvSpPr>
        <p:spPr>
          <a:xfrm>
            <a:off x="457200" y="980640"/>
            <a:ext cx="8229240" cy="5029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5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 tratamento da ILTB </a:t>
            </a:r>
            <a:r>
              <a:rPr b="1" lang="pt-BR" sz="5400" spc="-1" strike="noStrike" u="sng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NÃO</a:t>
            </a:r>
            <a:r>
              <a:rPr b="0" lang="pt-BR" sz="5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induz resistência.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5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 risco de induzir resistência só existe se a TB ativa não foi afastada. 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Vacinação com BCG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2" name="TextShape 2"/>
          <p:cNvSpPr txBox="1"/>
          <p:nvPr/>
        </p:nvSpPr>
        <p:spPr>
          <a:xfrm>
            <a:off x="385200" y="1340640"/>
            <a:ext cx="8506800" cy="5256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b="0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 destinada, especialmente, à prevenção de formas graves de TB na criança.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b="0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 indicada para crianças com menos de 5 anos de idade.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b="1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revacinação é contraindicada</a:t>
            </a:r>
            <a:r>
              <a:rPr b="0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independentemente, de cicatriz vacinal. 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3" name="CustomShape 3"/>
          <p:cNvSpPr/>
          <p:nvPr/>
        </p:nvSpPr>
        <p:spPr>
          <a:xfrm rot="1599600">
            <a:off x="7612920" y="351720"/>
            <a:ext cx="1367640" cy="719640"/>
          </a:xfrm>
          <a:prstGeom prst="irregularSeal1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Novo!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4" name="Table 1"/>
          <p:cNvGraphicFramePr/>
          <p:nvPr/>
        </p:nvGraphicFramePr>
        <p:xfrm>
          <a:off x="214200" y="302400"/>
          <a:ext cx="8461800" cy="6294600"/>
        </p:xfrm>
        <a:graphic>
          <a:graphicData uri="http://schemas.openxmlformats.org/drawingml/2006/table">
            <a:tbl>
              <a:tblPr/>
              <a:tblGrid>
                <a:gridCol w="2917440"/>
                <a:gridCol w="2088000"/>
                <a:gridCol w="1101600"/>
                <a:gridCol w="2354760"/>
              </a:tblGrid>
              <a:tr h="96084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Contato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Clínica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PT (mm)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Rx tórax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c3d69b"/>
                    </a:solidFill>
                  </a:tcPr>
                </a:tc>
              </a:tr>
              <a:tr h="100224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Esposa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(35 anos)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Assintomática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Normal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</a:tr>
              <a:tr h="100224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Filha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(16 anos)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Assintomática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Normal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</a:tr>
              <a:tr h="100224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800" spc="-1" strike="noStrike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Filho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(5 anos)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Tosse, febre e anorexia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Alargamento do mediastino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</a:tr>
              <a:tr h="102708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Sogra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(70 anos)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Assintomática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Normal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</a:tr>
              <a:tr h="130068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800" spc="-1" strike="noStrike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Colega de trabalho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200" spc="-1" strike="noStrike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(39 anos)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Assintomático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Normal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0" y="0"/>
            <a:ext cx="9143640" cy="135684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– Sobre a investigação de contatos, a afirmativa correta é: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 rot="5400000">
            <a:off x="4385520" y="-1694880"/>
            <a:ext cx="1185840" cy="7902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0b05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objetivo inclui a detecção precoce de outras pessoas com TB ativa</a:t>
            </a:r>
            <a:r>
              <a:rPr b="0" lang="pt-B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143280" y="1701720"/>
            <a:ext cx="88344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000" rIns="163800" tIns="125280" bIns="12528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4"/>
          <p:cNvSpPr/>
          <p:nvPr/>
        </p:nvSpPr>
        <p:spPr>
          <a:xfrm rot="5400000">
            <a:off x="4177080" y="-45000"/>
            <a:ext cx="1558800" cy="78372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objetivo é investigar somente os contatos sintomáticos de pessoas com TB pulmonar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5"/>
          <p:cNvSpPr/>
          <p:nvPr/>
        </p:nvSpPr>
        <p:spPr>
          <a:xfrm>
            <a:off x="143280" y="3245760"/>
            <a:ext cx="89424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7360" rIns="163800" tIns="125640" bIns="12600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6"/>
          <p:cNvSpPr/>
          <p:nvPr/>
        </p:nvSpPr>
        <p:spPr>
          <a:xfrm rot="5400000">
            <a:off x="4250880" y="1632960"/>
            <a:ext cx="1482120" cy="78685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 é necessária quando se trata de criança com TB pela sua baixa contagiosidade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7"/>
          <p:cNvSpPr/>
          <p:nvPr/>
        </p:nvSpPr>
        <p:spPr>
          <a:xfrm>
            <a:off x="143280" y="4950360"/>
            <a:ext cx="91368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08440" rIns="163800" tIns="126720" bIns="126720" anchor="ctr"/>
          <a:p>
            <a:pPr algn="ctr">
              <a:lnSpc>
                <a:spcPct val="90000"/>
              </a:lnSpc>
            </a:pPr>
            <a:r>
              <a:rPr b="1" lang="pt-BR" sz="4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Shape 1"/>
          <p:cNvSpPr txBox="1"/>
          <p:nvPr/>
        </p:nvSpPr>
        <p:spPr>
          <a:xfrm>
            <a:off x="0" y="0"/>
            <a:ext cx="9143640" cy="155700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8 – As condutas para o  filho de 5 anos e o colega de trabalho são: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6" name="CustomShape 2"/>
          <p:cNvSpPr/>
          <p:nvPr/>
        </p:nvSpPr>
        <p:spPr>
          <a:xfrm rot="5400000">
            <a:off x="4291920" y="-1143360"/>
            <a:ext cx="1510920" cy="733536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Investigar TB ativa no filho de 5 anos e tratar ILTB no colega de trabalho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7" name="CustomShape 3"/>
          <p:cNvSpPr/>
          <p:nvPr/>
        </p:nvSpPr>
        <p:spPr>
          <a:xfrm>
            <a:off x="428760" y="1983600"/>
            <a:ext cx="950760" cy="11469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8" name="CustomShape 4"/>
          <p:cNvSpPr/>
          <p:nvPr/>
        </p:nvSpPr>
        <p:spPr>
          <a:xfrm rot="5400000">
            <a:off x="4417560" y="460440"/>
            <a:ext cx="1239840" cy="73555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Tratar ILTB em ambos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9" name="CustomShape 5"/>
          <p:cNvSpPr/>
          <p:nvPr/>
        </p:nvSpPr>
        <p:spPr>
          <a:xfrm>
            <a:off x="428760" y="3526200"/>
            <a:ext cx="930600" cy="11908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6720" rIns="171360" tIns="131040" bIns="13104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0" name="CustomShape 6"/>
          <p:cNvSpPr/>
          <p:nvPr/>
        </p:nvSpPr>
        <p:spPr>
          <a:xfrm rot="5400000">
            <a:off x="4212000" y="2095560"/>
            <a:ext cx="1671120" cy="733536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Iniciar Esquema Básico (4 em 1) no filho de 5 anos e avaliar, dentro de 8 semanas, o colega de trabalho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1" name="CustomShape 7"/>
          <p:cNvSpPr/>
          <p:nvPr/>
        </p:nvSpPr>
        <p:spPr>
          <a:xfrm>
            <a:off x="428760" y="5161680"/>
            <a:ext cx="950760" cy="1164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TextShape 1"/>
          <p:cNvSpPr txBox="1"/>
          <p:nvPr/>
        </p:nvSpPr>
        <p:spPr>
          <a:xfrm>
            <a:off x="0" y="0"/>
            <a:ext cx="9143640" cy="155700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8 – As condutas para o  filho de 5 anos e o colega de trabalho são: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4" name="CustomShape 2"/>
          <p:cNvSpPr/>
          <p:nvPr/>
        </p:nvSpPr>
        <p:spPr>
          <a:xfrm rot="5400000">
            <a:off x="4227840" y="-1247040"/>
            <a:ext cx="1639440" cy="733536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0b05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Investigar TB ativa no filho de 5 anos e tratar ILTB no colega de trabalho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5" name="CustomShape 3"/>
          <p:cNvSpPr/>
          <p:nvPr/>
        </p:nvSpPr>
        <p:spPr>
          <a:xfrm>
            <a:off x="428760" y="1855800"/>
            <a:ext cx="950760" cy="11984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CustomShape 4"/>
          <p:cNvSpPr/>
          <p:nvPr/>
        </p:nvSpPr>
        <p:spPr>
          <a:xfrm rot="5400000">
            <a:off x="4389840" y="460080"/>
            <a:ext cx="1295280" cy="73555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Tratar ILTB em ambos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7" name="CustomShape 5"/>
          <p:cNvSpPr/>
          <p:nvPr/>
        </p:nvSpPr>
        <p:spPr>
          <a:xfrm>
            <a:off x="428760" y="3498120"/>
            <a:ext cx="930600" cy="12441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6720" rIns="171360" tIns="131040" bIns="13104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8" name="CustomShape 6"/>
          <p:cNvSpPr/>
          <p:nvPr/>
        </p:nvSpPr>
        <p:spPr>
          <a:xfrm rot="5400000">
            <a:off x="4231080" y="2111400"/>
            <a:ext cx="1632600" cy="733536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Iniciar Esquema Básico (4 em 1) no filho de 5 anos e avaliar, dentro de 8 semanas, o colega de trabalho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9" name="CustomShape 7"/>
          <p:cNvSpPr/>
          <p:nvPr/>
        </p:nvSpPr>
        <p:spPr>
          <a:xfrm>
            <a:off x="428760" y="5150160"/>
            <a:ext cx="950760" cy="1216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TextShape 1"/>
          <p:cNvSpPr txBox="1"/>
          <p:nvPr/>
        </p:nvSpPr>
        <p:spPr>
          <a:xfrm>
            <a:off x="539640" y="1700640"/>
            <a:ext cx="8229240" cy="3700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Foi iniciado tratamento da ILTB para o colega de trabalho. O filho de 5 anos foi encaminhado ao pediatra para prosseguir investigação.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1"/>
          <p:cNvSpPr/>
          <p:nvPr/>
        </p:nvSpPr>
        <p:spPr>
          <a:xfrm>
            <a:off x="287280" y="378000"/>
            <a:ext cx="8642160" cy="6281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2" name="CustomShape 2"/>
          <p:cNvSpPr/>
          <p:nvPr/>
        </p:nvSpPr>
        <p:spPr>
          <a:xfrm flipV="1" rot="16200000">
            <a:off x="2840040" y="5475600"/>
            <a:ext cx="289440" cy="948960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rgbClr val="1f334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33" name="CustomShape 3"/>
          <p:cNvSpPr/>
          <p:nvPr/>
        </p:nvSpPr>
        <p:spPr>
          <a:xfrm flipH="1" flipV="1" rot="5400000">
            <a:off x="1589760" y="5172480"/>
            <a:ext cx="287640" cy="1551960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rgbClr val="1f334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34" name="CustomShape 4"/>
          <p:cNvSpPr/>
          <p:nvPr/>
        </p:nvSpPr>
        <p:spPr>
          <a:xfrm flipH="1" flipV="1">
            <a:off x="2504520" y="4908600"/>
            <a:ext cx="4680" cy="147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1f334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5" name="CustomShape 5"/>
          <p:cNvSpPr/>
          <p:nvPr/>
        </p:nvSpPr>
        <p:spPr>
          <a:xfrm flipV="1">
            <a:off x="794520" y="4929120"/>
            <a:ext cx="360" cy="155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1f334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6" name="CustomShape 6"/>
          <p:cNvSpPr/>
          <p:nvPr/>
        </p:nvSpPr>
        <p:spPr>
          <a:xfrm flipV="1" rot="16200000">
            <a:off x="1936440" y="3652200"/>
            <a:ext cx="215640" cy="920520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rgbClr val="1f334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37" name="CustomShape 7"/>
          <p:cNvSpPr/>
          <p:nvPr/>
        </p:nvSpPr>
        <p:spPr>
          <a:xfrm flipV="1">
            <a:off x="4334760" y="4047840"/>
            <a:ext cx="360" cy="256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1f334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8" name="CustomShape 8"/>
          <p:cNvSpPr/>
          <p:nvPr/>
        </p:nvSpPr>
        <p:spPr>
          <a:xfrm flipV="1" rot="16200000">
            <a:off x="3598920" y="2549520"/>
            <a:ext cx="186480" cy="1284120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rgbClr val="1f334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39" name="CustomShape 9"/>
          <p:cNvSpPr/>
          <p:nvPr/>
        </p:nvSpPr>
        <p:spPr>
          <a:xfrm flipH="1" flipV="1" rot="5400000">
            <a:off x="1072440" y="3726360"/>
            <a:ext cx="233640" cy="789120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rgbClr val="1f334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40" name="CustomShape 10"/>
          <p:cNvSpPr/>
          <p:nvPr/>
        </p:nvSpPr>
        <p:spPr>
          <a:xfrm flipH="1" flipV="1" rot="5400000">
            <a:off x="2224080" y="2458440"/>
            <a:ext cx="186480" cy="1465920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rgbClr val="1f334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CustomShape 11"/>
          <p:cNvSpPr/>
          <p:nvPr/>
        </p:nvSpPr>
        <p:spPr>
          <a:xfrm flipH="1" flipV="1">
            <a:off x="3048840" y="2520720"/>
            <a:ext cx="360" cy="115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1f334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CustomShape 12"/>
          <p:cNvSpPr/>
          <p:nvPr/>
        </p:nvSpPr>
        <p:spPr>
          <a:xfrm flipV="1" rot="16200000">
            <a:off x="7143480" y="3924720"/>
            <a:ext cx="960480" cy="689760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rgbClr val="1f334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43" name="CustomShape 13"/>
          <p:cNvSpPr/>
          <p:nvPr/>
        </p:nvSpPr>
        <p:spPr>
          <a:xfrm flipV="1">
            <a:off x="6070680" y="5022720"/>
            <a:ext cx="4320" cy="566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1f334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4" name="CustomShape 14"/>
          <p:cNvSpPr/>
          <p:nvPr/>
        </p:nvSpPr>
        <p:spPr>
          <a:xfrm flipV="1">
            <a:off x="6070680" y="4265280"/>
            <a:ext cx="1204200" cy="207720"/>
          </a:xfrm>
          <a:prstGeom prst="bentConnector3">
            <a:avLst>
              <a:gd name="adj1" fmla="val -1323"/>
            </a:avLst>
          </a:prstGeom>
          <a:noFill/>
          <a:ln w="28440">
            <a:solidFill>
              <a:srgbClr val="1f334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45" name="CustomShape 15"/>
          <p:cNvSpPr/>
          <p:nvPr/>
        </p:nvSpPr>
        <p:spPr>
          <a:xfrm rot="10800000">
            <a:off x="6519960" y="3330000"/>
            <a:ext cx="380880" cy="810720"/>
          </a:xfrm>
          <a:prstGeom prst="bentConnector2">
            <a:avLst/>
          </a:prstGeom>
          <a:noFill/>
          <a:ln w="28440">
            <a:solidFill>
              <a:srgbClr val="1f334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46" name="CustomShape 16"/>
          <p:cNvSpPr/>
          <p:nvPr/>
        </p:nvSpPr>
        <p:spPr>
          <a:xfrm flipV="1" rot="16200000">
            <a:off x="5156280" y="1005840"/>
            <a:ext cx="143640" cy="1820520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rgbClr val="1f334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47" name="CustomShape 17"/>
          <p:cNvSpPr/>
          <p:nvPr/>
        </p:nvSpPr>
        <p:spPr>
          <a:xfrm flipH="1" flipV="1" rot="5400000">
            <a:off x="3611880" y="1281960"/>
            <a:ext cx="143640" cy="1267920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rgbClr val="1f334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48" name="CustomShape 18"/>
          <p:cNvSpPr/>
          <p:nvPr/>
        </p:nvSpPr>
        <p:spPr>
          <a:xfrm flipH="1" flipV="1">
            <a:off x="4317120" y="1288080"/>
            <a:ext cx="360" cy="158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1f334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9" name="CustomShape 19"/>
          <p:cNvSpPr/>
          <p:nvPr/>
        </p:nvSpPr>
        <p:spPr>
          <a:xfrm>
            <a:off x="2877840" y="755280"/>
            <a:ext cx="2879640" cy="53316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60">
            <a:solidFill>
              <a:srgbClr val="1f334b"/>
            </a:solidFill>
            <a:round/>
          </a:ln>
          <a:effectLst>
            <a:outerShdw algn="ctr" blurRad="63500" dir="2700000" dist="53882" rotWithShape="0">
              <a:schemeClr val="bg2">
                <a:alpha val="5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Contatos &lt; 10 anos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0" name="CustomShape 20"/>
          <p:cNvSpPr/>
          <p:nvPr/>
        </p:nvSpPr>
        <p:spPr>
          <a:xfrm>
            <a:off x="3560760" y="1447920"/>
            <a:ext cx="1514160" cy="39672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440">
            <a:solidFill>
              <a:srgbClr val="1f334b"/>
            </a:solidFill>
            <a:round/>
          </a:ln>
          <a:effectLst>
            <a:outerShdw algn="ctr" blurRad="63500" dir="2700000" dist="53882" rotWithShape="0">
              <a:schemeClr val="bg2">
                <a:alpha val="5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Consulta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1" name="CustomShape 21"/>
          <p:cNvSpPr/>
          <p:nvPr/>
        </p:nvSpPr>
        <p:spPr>
          <a:xfrm>
            <a:off x="2068560" y="1989000"/>
            <a:ext cx="1961640" cy="53136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240">
            <a:solidFill>
              <a:srgbClr val="1f334b"/>
            </a:solidFill>
            <a:round/>
          </a:ln>
          <a:effectLst>
            <a:outerShdw algn="ctr" blurRad="63500" dir="2700000" dist="53882" rotWithShape="0">
              <a:schemeClr val="bg2">
                <a:alpha val="5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Assintomático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2" name="CustomShape 22"/>
          <p:cNvSpPr/>
          <p:nvPr/>
        </p:nvSpPr>
        <p:spPr>
          <a:xfrm>
            <a:off x="5292000" y="1989000"/>
            <a:ext cx="1693080" cy="52992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240">
            <a:solidFill>
              <a:srgbClr val="1f334b"/>
            </a:solidFill>
            <a:round/>
          </a:ln>
          <a:effectLst>
            <a:outerShdw algn="ctr" blurRad="63500" dir="2700000" dist="53882" rotWithShape="0">
              <a:schemeClr val="bg2">
                <a:alpha val="5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Sintomático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3" name="CustomShape 23"/>
          <p:cNvSpPr/>
          <p:nvPr/>
        </p:nvSpPr>
        <p:spPr>
          <a:xfrm>
            <a:off x="6519960" y="2853000"/>
            <a:ext cx="1517400" cy="95364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240">
            <a:solidFill>
              <a:srgbClr val="1f334b"/>
            </a:solidFill>
            <a:round/>
          </a:ln>
          <a:effectLst>
            <a:outerShdw algn="ctr" blurRad="63500" dir="2700000" dist="53882" rotWithShape="0">
              <a:schemeClr val="bg2">
                <a:alpha val="5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Investigar TB </a:t>
            </a: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4" name="CustomShape 24"/>
          <p:cNvSpPr/>
          <p:nvPr/>
        </p:nvSpPr>
        <p:spPr>
          <a:xfrm>
            <a:off x="5630760" y="4490280"/>
            <a:ext cx="888480" cy="53316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60">
            <a:solidFill>
              <a:srgbClr val="1f334b"/>
            </a:solidFill>
            <a:round/>
          </a:ln>
          <a:effectLst>
            <a:outerShdw algn="ctr" blurRad="63500" dir="2700000" dist="53882" rotWithShape="0">
              <a:schemeClr val="bg2">
                <a:alpha val="5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TB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5" name="CustomShape 25"/>
          <p:cNvSpPr/>
          <p:nvPr/>
        </p:nvSpPr>
        <p:spPr>
          <a:xfrm>
            <a:off x="5566320" y="5590080"/>
            <a:ext cx="1008360" cy="92088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rgbClr val="1f334b"/>
            </a:solidFill>
            <a:round/>
          </a:ln>
          <a:effectLst>
            <a:outerShdw algn="ctr" blurRad="63500" dir="2700000" dist="53882" rotWithShape="0">
              <a:schemeClr val="bg2">
                <a:alpha val="5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Tratar TB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6" name="CustomShape 26"/>
          <p:cNvSpPr/>
          <p:nvPr/>
        </p:nvSpPr>
        <p:spPr>
          <a:xfrm>
            <a:off x="7020360" y="4749840"/>
            <a:ext cx="1896480" cy="127116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8160">
            <a:solidFill>
              <a:srgbClr val="1f334b"/>
            </a:solidFill>
            <a:round/>
          </a:ln>
          <a:effectLst>
            <a:outerShdw algn="ctr" blurRad="63500" dir="2700000" dist="53882" rotWithShape="0">
              <a:schemeClr val="bg2">
                <a:alpha val="5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Excluída TB, prosseguir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investigação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7" name="CustomShape 27"/>
          <p:cNvSpPr/>
          <p:nvPr/>
        </p:nvSpPr>
        <p:spPr>
          <a:xfrm>
            <a:off x="2119320" y="2637000"/>
            <a:ext cx="1861920" cy="46116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240">
            <a:solidFill>
              <a:srgbClr val="1f334b"/>
            </a:solidFill>
            <a:round/>
          </a:ln>
          <a:effectLst>
            <a:outerShdw algn="ctr" blurRad="63500" dir="2700000" dist="53882" rotWithShape="0">
              <a:schemeClr val="bg2">
                <a:alpha val="5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RX tórax e PT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8" name="CustomShape 28"/>
          <p:cNvSpPr/>
          <p:nvPr/>
        </p:nvSpPr>
        <p:spPr>
          <a:xfrm>
            <a:off x="539640" y="3285000"/>
            <a:ext cx="2088720" cy="71964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60">
            <a:solidFill>
              <a:srgbClr val="1f334b"/>
            </a:solidFill>
            <a:round/>
          </a:ln>
          <a:effectLst>
            <a:outerShdw algn="ctr" blurRad="63500" dir="2700000" dist="53882" rotWithShape="0">
              <a:schemeClr val="bg2">
                <a:alpha val="5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Rx tórax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 alteração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9" name="CustomShape 29"/>
          <p:cNvSpPr/>
          <p:nvPr/>
        </p:nvSpPr>
        <p:spPr>
          <a:xfrm>
            <a:off x="113760" y="4239000"/>
            <a:ext cx="1361880" cy="69048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440">
            <a:solidFill>
              <a:srgbClr val="1f334b"/>
            </a:solidFill>
            <a:round/>
          </a:ln>
          <a:effectLst>
            <a:outerShdw algn="ctr" blurRad="63500" dir="2700000" dist="53882" rotWithShape="0">
              <a:schemeClr val="bg2">
                <a:alpha val="5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PT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≥ </a:t>
            </a: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 mm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0" name="CustomShape 30"/>
          <p:cNvSpPr/>
          <p:nvPr/>
        </p:nvSpPr>
        <p:spPr>
          <a:xfrm>
            <a:off x="3134520" y="3285000"/>
            <a:ext cx="2400120" cy="76320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60">
            <a:solidFill>
              <a:srgbClr val="1f334b"/>
            </a:solidFill>
            <a:round/>
          </a:ln>
          <a:effectLst>
            <a:outerShdw algn="ctr" blurRad="63500" dir="2700000" dist="53882" rotWithShape="0">
              <a:schemeClr val="bg2">
                <a:alpha val="5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Rx tórax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 alteração</a:t>
            </a: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1" name="CustomShape 31"/>
          <p:cNvSpPr/>
          <p:nvPr/>
        </p:nvSpPr>
        <p:spPr>
          <a:xfrm>
            <a:off x="3340800" y="4305600"/>
            <a:ext cx="1987920" cy="107964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440">
            <a:solidFill>
              <a:srgbClr val="1f334b"/>
            </a:solidFill>
            <a:round/>
          </a:ln>
          <a:effectLst>
            <a:outerShdw algn="ctr" blurRad="63500" dir="2700000" dist="53882" rotWithShape="0">
              <a:schemeClr val="bg2">
                <a:alpha val="5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Prosseguir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investigação TB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2" name="CustomShape 32"/>
          <p:cNvSpPr/>
          <p:nvPr/>
        </p:nvSpPr>
        <p:spPr>
          <a:xfrm>
            <a:off x="1835640" y="4221000"/>
            <a:ext cx="1338480" cy="68724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440">
            <a:solidFill>
              <a:srgbClr val="1f334b"/>
            </a:solidFill>
            <a:round/>
          </a:ln>
          <a:effectLst>
            <a:outerShdw algn="ctr" blurRad="63500" dir="2700000" dist="53882" rotWithShape="0">
              <a:schemeClr val="bg2">
                <a:alpha val="5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PT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 5 mm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3" name="CustomShape 33"/>
          <p:cNvSpPr/>
          <p:nvPr/>
        </p:nvSpPr>
        <p:spPr>
          <a:xfrm>
            <a:off x="36720" y="5085360"/>
            <a:ext cx="1515600" cy="5331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240">
            <a:solidFill>
              <a:srgbClr val="1f334b"/>
            </a:solidFill>
            <a:round/>
          </a:ln>
          <a:effectLst>
            <a:outerShdw algn="ctr" blurRad="63500" dir="2700000" dist="53882" rotWithShape="0">
              <a:schemeClr val="bg2">
                <a:alpha val="5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Tratar ILTB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4" name="CustomShape 34"/>
          <p:cNvSpPr/>
          <p:nvPr/>
        </p:nvSpPr>
        <p:spPr>
          <a:xfrm>
            <a:off x="1691640" y="5056560"/>
            <a:ext cx="1636920" cy="74844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240">
            <a:solidFill>
              <a:srgbClr val="1f334b"/>
            </a:solidFill>
            <a:round/>
          </a:ln>
          <a:effectLst>
            <a:outerShdw algn="ctr" blurRad="63500" dir="2700000" dist="53882" rotWithShape="0">
              <a:schemeClr val="bg2">
                <a:alpha val="5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Repetir PT em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 semanas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5" name="CustomShape 35"/>
          <p:cNvSpPr/>
          <p:nvPr/>
        </p:nvSpPr>
        <p:spPr>
          <a:xfrm>
            <a:off x="8280" y="6093360"/>
            <a:ext cx="1899000" cy="6494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240">
            <a:solidFill>
              <a:srgbClr val="1f334b"/>
            </a:solidFill>
            <a:round/>
          </a:ln>
          <a:effectLst>
            <a:outerShdw algn="ctr" blurRad="63500" dir="2700000" dist="53882" rotWithShape="0">
              <a:schemeClr val="bg2">
                <a:alpha val="5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Conversão: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tratar ILTB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6" name="CustomShape 36"/>
          <p:cNvSpPr/>
          <p:nvPr/>
        </p:nvSpPr>
        <p:spPr>
          <a:xfrm>
            <a:off x="2123640" y="6094800"/>
            <a:ext cx="2671560" cy="64332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240">
            <a:solidFill>
              <a:srgbClr val="1f334b"/>
            </a:solidFill>
            <a:round/>
          </a:ln>
          <a:effectLst>
            <a:outerShdw algn="ctr" blurRad="63500" dir="2700000" dist="53882" rotWithShape="0">
              <a:schemeClr val="bg2">
                <a:alpha val="5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 conversão: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alta com orientação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7" name="CustomShape 37"/>
          <p:cNvSpPr/>
          <p:nvPr/>
        </p:nvSpPr>
        <p:spPr>
          <a:xfrm rot="1599600">
            <a:off x="7829280" y="207720"/>
            <a:ext cx="1367640" cy="719640"/>
          </a:xfrm>
          <a:prstGeom prst="irregularSeal1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Novo!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8" name="CustomShape 38"/>
          <p:cNvSpPr/>
          <p:nvPr/>
        </p:nvSpPr>
        <p:spPr>
          <a:xfrm>
            <a:off x="124200" y="195480"/>
            <a:ext cx="79758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Fluxograma para investigação de crianças contato (&lt; 10 anos)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9" dur="indefinite" restart="never" nodeType="tmRoot">
          <p:childTnLst>
            <p:seq>
              <p:cTn id="130" dur="indefinite" nodeType="mainSeq">
                <p:childTnLst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TextShape 1"/>
          <p:cNvSpPr txBox="1"/>
          <p:nvPr/>
        </p:nvSpPr>
        <p:spPr>
          <a:xfrm>
            <a:off x="539640" y="908640"/>
            <a:ext cx="8136720" cy="5256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filha de 16 anos que iniciou o tratamento da ILTB com isoniazida apresentou reação alérgica sem melhora com anti-histamínico usual.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Assim, a isoniazida foi substituída por rifampicina.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TextShape 1"/>
          <p:cNvSpPr txBox="1"/>
          <p:nvPr/>
        </p:nvSpPr>
        <p:spPr>
          <a:xfrm>
            <a:off x="0" y="0"/>
            <a:ext cx="9143640" cy="155700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9 – Qual orientação devemos dar à adolescente de 16 anos em uso de rifampicina?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1" name="CustomShape 2"/>
          <p:cNvSpPr/>
          <p:nvPr/>
        </p:nvSpPr>
        <p:spPr>
          <a:xfrm rot="5400000">
            <a:off x="4454640" y="-1292400"/>
            <a:ext cx="1185840" cy="76896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40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Potenciais consequências do uso de contraceptivos hormonais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2" name="CustomShape 3"/>
          <p:cNvSpPr/>
          <p:nvPr/>
        </p:nvSpPr>
        <p:spPr>
          <a:xfrm>
            <a:off x="251640" y="1998000"/>
            <a:ext cx="95076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3" name="CustomShape 4"/>
          <p:cNvSpPr/>
          <p:nvPr/>
        </p:nvSpPr>
        <p:spPr>
          <a:xfrm rot="5400000">
            <a:off x="4363200" y="209160"/>
            <a:ext cx="1270800" cy="76320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40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 haverá mudança na cor da urina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4" name="CustomShape 5"/>
          <p:cNvSpPr/>
          <p:nvPr/>
        </p:nvSpPr>
        <p:spPr>
          <a:xfrm>
            <a:off x="251640" y="3398040"/>
            <a:ext cx="93060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6720" rIns="171360" tIns="131040" bIns="13104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5" name="CustomShape 6"/>
          <p:cNvSpPr/>
          <p:nvPr/>
        </p:nvSpPr>
        <p:spPr>
          <a:xfrm rot="5400000">
            <a:off x="4391280" y="1646280"/>
            <a:ext cx="1234800" cy="761148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4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Necessidade de repetir a PT, dentro de 1 ano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6" name="CustomShape 7"/>
          <p:cNvSpPr/>
          <p:nvPr/>
        </p:nvSpPr>
        <p:spPr>
          <a:xfrm>
            <a:off x="251640" y="4835160"/>
            <a:ext cx="95076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TextShape 1"/>
          <p:cNvSpPr txBox="1"/>
          <p:nvPr/>
        </p:nvSpPr>
        <p:spPr>
          <a:xfrm>
            <a:off x="0" y="0"/>
            <a:ext cx="9143640" cy="155700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9 – Qual orientação devemos dar à adolescente de 16 anos em uso de rifampicina?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9" name="CustomShape 2"/>
          <p:cNvSpPr/>
          <p:nvPr/>
        </p:nvSpPr>
        <p:spPr>
          <a:xfrm rot="5400000">
            <a:off x="4454640" y="-1292400"/>
            <a:ext cx="1185840" cy="76896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0b05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Potenciais consequências do uso de contraceptivos hormonais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0" name="CustomShape 3"/>
          <p:cNvSpPr/>
          <p:nvPr/>
        </p:nvSpPr>
        <p:spPr>
          <a:xfrm>
            <a:off x="251640" y="1998000"/>
            <a:ext cx="95076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1" name="CustomShape 4"/>
          <p:cNvSpPr/>
          <p:nvPr/>
        </p:nvSpPr>
        <p:spPr>
          <a:xfrm rot="5400000">
            <a:off x="4363200" y="209160"/>
            <a:ext cx="1270800" cy="76320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40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 haverá mudança na cor da urina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2" name="CustomShape 5"/>
          <p:cNvSpPr/>
          <p:nvPr/>
        </p:nvSpPr>
        <p:spPr>
          <a:xfrm>
            <a:off x="251640" y="3398040"/>
            <a:ext cx="93060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6720" rIns="171360" tIns="131040" bIns="13104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3" name="CustomShape 6"/>
          <p:cNvSpPr/>
          <p:nvPr/>
        </p:nvSpPr>
        <p:spPr>
          <a:xfrm rot="5400000">
            <a:off x="4391280" y="1646280"/>
            <a:ext cx="1234800" cy="761148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4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Necessidade de repetir a PT, dentro de 1 ano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4" name="CustomShape 7"/>
          <p:cNvSpPr/>
          <p:nvPr/>
        </p:nvSpPr>
        <p:spPr>
          <a:xfrm>
            <a:off x="251640" y="4835160"/>
            <a:ext cx="95076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d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Discussão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6" name="TextShape 2"/>
          <p:cNvSpPr txBox="1"/>
          <p:nvPr/>
        </p:nvSpPr>
        <p:spPr>
          <a:xfrm>
            <a:off x="457200" y="2349000"/>
            <a:ext cx="8229240" cy="3776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Você faz avaliação de contatos e faz o tratamento da ILTB na sua unidade?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07640" y="404640"/>
            <a:ext cx="8856720" cy="5976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atividade de </a:t>
            </a:r>
            <a:r>
              <a:rPr b="1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investigação de contatos </a:t>
            </a:r>
            <a:r>
              <a:rPr b="0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 uma ferramenta importante para </a:t>
            </a:r>
            <a:r>
              <a:rPr b="1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diagnosticar precocemente</a:t>
            </a:r>
            <a:r>
              <a:rPr b="0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pessoas com doença ativa e </a:t>
            </a:r>
            <a:r>
              <a:rPr b="1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prevenir</a:t>
            </a:r>
            <a:r>
              <a:rPr b="0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 adoecimento por TB. 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Deve ser priorizada</a:t>
            </a:r>
            <a:r>
              <a:rPr b="0" lang="pt-BR" sz="4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pelos programas de tuberculose.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TextShape 1"/>
          <p:cNvSpPr txBox="1"/>
          <p:nvPr/>
        </p:nvSpPr>
        <p:spPr>
          <a:xfrm>
            <a:off x="107640" y="836640"/>
            <a:ext cx="8892000" cy="5688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filho de 5 anos foi avaliado pela pediatra, que lhe prescreveu antibiótico por 10 dias. 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 melhora do quadro, a mãe o levou ao pronto socorro, onde realizou nova radiografia de tórax.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TextShape 1"/>
          <p:cNvSpPr txBox="1"/>
          <p:nvPr/>
        </p:nvSpPr>
        <p:spPr>
          <a:xfrm>
            <a:off x="179640" y="274680"/>
            <a:ext cx="878472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33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Radiografia de Tórax – filho de 5 anos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9" name="Picture 4" descr=""/>
          <p:cNvPicPr/>
          <p:nvPr/>
        </p:nvPicPr>
        <p:blipFill>
          <a:blip r:embed="rId1">
            <a:lum contrast="6000"/>
          </a:blip>
          <a:stretch/>
        </p:blipFill>
        <p:spPr>
          <a:xfrm>
            <a:off x="1332000" y="1557360"/>
            <a:ext cx="6552720" cy="471780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490" name="CustomShape 2"/>
          <p:cNvSpPr/>
          <p:nvPr/>
        </p:nvSpPr>
        <p:spPr>
          <a:xfrm>
            <a:off x="2970360" y="5671080"/>
            <a:ext cx="3331080" cy="419040"/>
          </a:xfrm>
          <a:prstGeom prst="rect">
            <a:avLst/>
          </a:prstGeom>
          <a:solidFill>
            <a:srgbClr val="dddddd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TextShape 1"/>
          <p:cNvSpPr txBox="1"/>
          <p:nvPr/>
        </p:nvSpPr>
        <p:spPr>
          <a:xfrm>
            <a:off x="0" y="0"/>
            <a:ext cx="9143640" cy="155700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10 – Com a evolução clínica do filho de 5 anos, o resultado da PT e a radiografia de tórax atual, a melhor conduta é: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2" name="CustomShape 2"/>
          <p:cNvSpPr/>
          <p:nvPr/>
        </p:nvSpPr>
        <p:spPr>
          <a:xfrm rot="5400000">
            <a:off x="4454640" y="-1115280"/>
            <a:ext cx="1185840" cy="733536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Solicitar baciloscopia de escarro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3" name="CustomShape 3"/>
          <p:cNvSpPr/>
          <p:nvPr/>
        </p:nvSpPr>
        <p:spPr>
          <a:xfrm>
            <a:off x="428760" y="1998000"/>
            <a:ext cx="95076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4" name="CustomShape 4"/>
          <p:cNvSpPr/>
          <p:nvPr/>
        </p:nvSpPr>
        <p:spPr>
          <a:xfrm rot="5400000">
            <a:off x="4402080" y="347400"/>
            <a:ext cx="1270800" cy="73555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Iniciar o esquema básico para criança (RHZ)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5" name="CustomShape 5"/>
          <p:cNvSpPr/>
          <p:nvPr/>
        </p:nvSpPr>
        <p:spPr>
          <a:xfrm>
            <a:off x="428760" y="3398040"/>
            <a:ext cx="93060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6720" rIns="171360" tIns="131040" bIns="13104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6" name="CustomShape 6"/>
          <p:cNvSpPr/>
          <p:nvPr/>
        </p:nvSpPr>
        <p:spPr>
          <a:xfrm rot="5400000">
            <a:off x="4430160" y="1784160"/>
            <a:ext cx="1234800" cy="733536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Internar a criança para investigação diagnóstica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7" name="CustomShape 7"/>
          <p:cNvSpPr/>
          <p:nvPr/>
        </p:nvSpPr>
        <p:spPr>
          <a:xfrm>
            <a:off x="428760" y="4835160"/>
            <a:ext cx="95076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TextShape 1"/>
          <p:cNvSpPr txBox="1"/>
          <p:nvPr/>
        </p:nvSpPr>
        <p:spPr>
          <a:xfrm>
            <a:off x="0" y="0"/>
            <a:ext cx="9143640" cy="155700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10 – Com a evolução clínica do filho de 5 anos, o resultado da PT e a radiografia de tórax atual, a melhor conduta é: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0" name="CustomShape 2"/>
          <p:cNvSpPr/>
          <p:nvPr/>
        </p:nvSpPr>
        <p:spPr>
          <a:xfrm rot="5400000">
            <a:off x="4454640" y="-1115280"/>
            <a:ext cx="1185840" cy="733536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Solicitar baciloscopia de escarro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1" name="CustomShape 3"/>
          <p:cNvSpPr/>
          <p:nvPr/>
        </p:nvSpPr>
        <p:spPr>
          <a:xfrm>
            <a:off x="428760" y="1998000"/>
            <a:ext cx="95076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2" name="CustomShape 4"/>
          <p:cNvSpPr/>
          <p:nvPr/>
        </p:nvSpPr>
        <p:spPr>
          <a:xfrm rot="5400000">
            <a:off x="4402080" y="347400"/>
            <a:ext cx="1270800" cy="735552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c00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Iniciar o esquema básico para criança (RHZ)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3" name="CustomShape 5"/>
          <p:cNvSpPr/>
          <p:nvPr/>
        </p:nvSpPr>
        <p:spPr>
          <a:xfrm>
            <a:off x="428760" y="3398040"/>
            <a:ext cx="93060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6720" rIns="171360" tIns="131040" bIns="13104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4" name="CustomShape 6"/>
          <p:cNvSpPr/>
          <p:nvPr/>
        </p:nvSpPr>
        <p:spPr>
          <a:xfrm rot="5400000">
            <a:off x="4430160" y="1784160"/>
            <a:ext cx="1234800" cy="733536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Internar a criança para investigação diagnóstica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5" name="CustomShape 7"/>
          <p:cNvSpPr/>
          <p:nvPr/>
        </p:nvSpPr>
        <p:spPr>
          <a:xfrm>
            <a:off x="428760" y="4835160"/>
            <a:ext cx="95076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TextShape 1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Diagnóstico da tuberculose pulmonar em crianças (&lt; 10 anos) com baciloscopia negativa ou não realizada pode ser realizado pelo </a:t>
            </a:r>
            <a:r>
              <a:rPr b="1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escore.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CustomShape 1"/>
          <p:cNvSpPr/>
          <p:nvPr/>
        </p:nvSpPr>
        <p:spPr>
          <a:xfrm>
            <a:off x="2576520" y="1600200"/>
            <a:ext cx="9143640" cy="456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508" name="Table 2"/>
          <p:cNvGraphicFramePr/>
          <p:nvPr/>
        </p:nvGraphicFramePr>
        <p:xfrm>
          <a:off x="35640" y="571320"/>
          <a:ext cx="8640720" cy="6192360"/>
        </p:xfrm>
        <a:graphic>
          <a:graphicData uri="http://schemas.openxmlformats.org/drawingml/2006/table">
            <a:tbl>
              <a:tblPr/>
              <a:tblGrid>
                <a:gridCol w="1728000"/>
                <a:gridCol w="1791720"/>
                <a:gridCol w="1808280"/>
                <a:gridCol w="1682640"/>
                <a:gridCol w="1630080"/>
              </a:tblGrid>
              <a:tr h="745560">
                <a:tc gridSpan="2">
                  <a:txBody>
                    <a:bodyPr lIns="34560" rIns="3456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Quadro clínico-radiológico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34560" rIns="3456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Contato de adulto com tuberculose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4560" rIns="3456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Prova tuberculínica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4560" rIns="3456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Estado nutricional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2161440">
                <a:tc rowSpan="2">
                  <a:txBody>
                    <a:bodyPr lIns="34560" rIns="3456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Febre ou sintomas como tosse, adinamia, expectoração, emagrecimento, sudorese por 2 semanas ou mais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15 pontos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 lIns="34560" rIns="3456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Adenomegalia hilar ou padrão miliar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e/ou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Condensação ou infiltrado (com ou sem escavação) inalterado por 2 semanas ou mais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e/ou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Condensação ou infiltrado (com ou sem escavação) por 2 semanas ou mais, evoluindo com piora ou sem melhora com antibióticos para germes comuns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15 pontos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rowSpan="2">
                  <a:txBody>
                    <a:bodyPr lIns="34560" rIns="3456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Próximo, nos últimos 2 anos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 pontos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34560" rIns="345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PT entre 5-9mm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 pontos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rowSpan="2">
                  <a:txBody>
                    <a:bodyPr lIns="34560" rIns="3456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Desnutrição grave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(peso &lt; percentil 10)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 pontos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285720">
                <a:tc>
                  <a:txBody>
                    <a:bodyPr lIns="34560" rIns="345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PT ≥10mm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 pontos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509" name="CustomShape 3"/>
          <p:cNvSpPr/>
          <p:nvPr/>
        </p:nvSpPr>
        <p:spPr>
          <a:xfrm rot="1599600">
            <a:off x="8011440" y="25200"/>
            <a:ext cx="1367640" cy="719640"/>
          </a:xfrm>
          <a:prstGeom prst="irregularSeal1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Novo!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0" name="CustomShape 4"/>
          <p:cNvSpPr/>
          <p:nvPr/>
        </p:nvSpPr>
        <p:spPr>
          <a:xfrm>
            <a:off x="683640" y="5661360"/>
            <a:ext cx="431640" cy="791640"/>
          </a:xfrm>
          <a:prstGeom prst="mathMultiply">
            <a:avLst>
              <a:gd name="adj1" fmla="val 23520"/>
            </a:avLst>
          </a:prstGeom>
          <a:solidFill>
            <a:srgbClr val="92d050"/>
          </a:solidFill>
          <a:ln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1" name="CustomShape 5"/>
          <p:cNvSpPr/>
          <p:nvPr/>
        </p:nvSpPr>
        <p:spPr>
          <a:xfrm>
            <a:off x="2449440" y="5877360"/>
            <a:ext cx="431640" cy="791640"/>
          </a:xfrm>
          <a:prstGeom prst="mathMultiply">
            <a:avLst>
              <a:gd name="adj1" fmla="val 23520"/>
            </a:avLst>
          </a:prstGeom>
          <a:solidFill>
            <a:srgbClr val="92d050"/>
          </a:solidFill>
          <a:ln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2" name="CustomShape 6"/>
          <p:cNvSpPr/>
          <p:nvPr/>
        </p:nvSpPr>
        <p:spPr>
          <a:xfrm>
            <a:off x="4248000" y="5713920"/>
            <a:ext cx="431640" cy="791640"/>
          </a:xfrm>
          <a:prstGeom prst="mathMultiply">
            <a:avLst>
              <a:gd name="adj1" fmla="val 23520"/>
            </a:avLst>
          </a:prstGeom>
          <a:solidFill>
            <a:srgbClr val="92d050"/>
          </a:solidFill>
          <a:ln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3" name="CustomShape 7"/>
          <p:cNvSpPr/>
          <p:nvPr/>
        </p:nvSpPr>
        <p:spPr>
          <a:xfrm>
            <a:off x="6136920" y="5718960"/>
            <a:ext cx="431640" cy="791640"/>
          </a:xfrm>
          <a:prstGeom prst="mathMultiply">
            <a:avLst>
              <a:gd name="adj1" fmla="val 23520"/>
            </a:avLst>
          </a:prstGeom>
          <a:solidFill>
            <a:srgbClr val="92d050"/>
          </a:solidFill>
          <a:ln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CustomShape 1"/>
          <p:cNvSpPr/>
          <p:nvPr/>
        </p:nvSpPr>
        <p:spPr>
          <a:xfrm>
            <a:off x="2576520" y="1600200"/>
            <a:ext cx="9143640" cy="456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515" name="Table 2"/>
          <p:cNvGraphicFramePr/>
          <p:nvPr/>
        </p:nvGraphicFramePr>
        <p:xfrm>
          <a:off x="0" y="476640"/>
          <a:ext cx="8604000" cy="6381000"/>
        </p:xfrm>
        <a:graphic>
          <a:graphicData uri="http://schemas.openxmlformats.org/drawingml/2006/table">
            <a:tbl>
              <a:tblPr/>
              <a:tblGrid>
                <a:gridCol w="1844280"/>
                <a:gridCol w="1720080"/>
                <a:gridCol w="1727280"/>
                <a:gridCol w="1656000"/>
                <a:gridCol w="1656360"/>
              </a:tblGrid>
              <a:tr h="1247760">
                <a:tc gridSpan="2">
                  <a:txBody>
                    <a:bodyPr lIns="34560" rIns="3456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Quadro clínico-radiológico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34560" rIns="3456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Contato de adulto com tuberculose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4560" rIns="3456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Prova tuberculínica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4560" rIns="3456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Estado nutricional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2466720">
                <a:tc>
                  <a:txBody>
                    <a:bodyPr lIns="34560" rIns="345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Assintomático ou com sintomas há menos de 2 semanas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0 ponto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4560" rIns="345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0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Condensação ou infiltrado de qualquer tipo por menos de 2 semanas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8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 pontos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rowSpan="2">
                  <a:txBody>
                    <a:bodyPr lIns="34560" rIns="345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Ocasional ou negativo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8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0 ponto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rowSpan="2">
                  <a:txBody>
                    <a:bodyPr lIns="34560" rIns="345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PT  &lt; 5 mm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8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0 ponto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rowSpan="2">
                  <a:txBody>
                    <a:bodyPr lIns="34560" rIns="345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Peso ≥ 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percentil 10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8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0 ponto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2666880">
                <a:tc>
                  <a:txBody>
                    <a:bodyPr lIns="34560" rIns="345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Infecção respiratória com melhora após uso de antibióticos para germes comuns ou sem antibióticos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- 10 pontos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4560" rIns="345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24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Radiografia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24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normal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24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800" spc="-1" strike="noStrike">
                          <a:solidFill>
                            <a:srgbClr val="10243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- 5 pontos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4560" marR="34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516" name="CustomShape 3"/>
          <p:cNvSpPr/>
          <p:nvPr/>
        </p:nvSpPr>
        <p:spPr>
          <a:xfrm>
            <a:off x="5652000" y="6379920"/>
            <a:ext cx="2631960" cy="456120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TOTAL: 50 pontos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7" name="CustomShape 4"/>
          <p:cNvSpPr/>
          <p:nvPr/>
        </p:nvSpPr>
        <p:spPr>
          <a:xfrm rot="1599600">
            <a:off x="8011440" y="25200"/>
            <a:ext cx="1367640" cy="719640"/>
          </a:xfrm>
          <a:prstGeom prst="irregularSeal1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Novo!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TextShape 1"/>
          <p:cNvSpPr txBox="1"/>
          <p:nvPr/>
        </p:nvSpPr>
        <p:spPr>
          <a:xfrm>
            <a:off x="251640" y="274680"/>
            <a:ext cx="864072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Interpretação do escore para diagnóstico da TB na criança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9" name="TextShape 2"/>
          <p:cNvSpPr txBox="1"/>
          <p:nvPr/>
        </p:nvSpPr>
        <p:spPr>
          <a:xfrm>
            <a:off x="107640" y="1772640"/>
            <a:ext cx="8892000" cy="5068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10243e"/>
              </a:buClr>
              <a:buFont typeface="Wingdings" charset="2"/>
              <a:buChar char=""/>
            </a:pPr>
            <a:r>
              <a:rPr b="0" lang="pt-BR" sz="32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≥ </a:t>
            </a:r>
            <a:r>
              <a:rPr b="1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40 pontos (muito provável): </a:t>
            </a:r>
            <a:r>
              <a:rPr b="0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iniciar tratamento.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10243e"/>
              </a:buClr>
              <a:buFont typeface="Wingdings" charset="2"/>
              <a:buChar char=""/>
            </a:pPr>
            <a:r>
              <a:rPr b="1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30 ou 35 pontos (possível): </a:t>
            </a:r>
            <a:r>
              <a:rPr b="0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indicativo de TB, iniciar o tratamento, a critério médico.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10243e"/>
              </a:buClr>
              <a:buFont typeface="Wingdings" charset="2"/>
              <a:buChar char=""/>
            </a:pPr>
            <a:r>
              <a:rPr b="1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 25 pontos (pouco provável): </a:t>
            </a:r>
            <a:r>
              <a:rPr b="0" lang="pt-BR" sz="4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Continuar a investigação.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TextShape 1"/>
          <p:cNvSpPr txBox="1"/>
          <p:nvPr/>
        </p:nvSpPr>
        <p:spPr>
          <a:xfrm>
            <a:off x="457200" y="274680"/>
            <a:ext cx="8229240" cy="1569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indicação de tratamento da ILTB depende de: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1" name="TextShape 2"/>
          <p:cNvSpPr txBox="1"/>
          <p:nvPr/>
        </p:nvSpPr>
        <p:spPr>
          <a:xfrm>
            <a:off x="457200" y="2421000"/>
            <a:ext cx="8229240" cy="3704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→ </a:t>
            </a: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IDADE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→ </a:t>
            </a: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RISCO DE ADOECIMENTO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→ </a:t>
            </a: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RESULTADO DA PT ou IGRA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374760" y="731880"/>
            <a:ext cx="8517240" cy="557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investigação de contato deve ser realizada, fundamentalmente, pela atenção primária. 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 serviços devem se estruturar para que esta prática, de grande repercussão para o controle da TB, seja implementada.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TextShape 1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6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Outras situações com indicação de tratamento da ILTB</a:t>
            </a:r>
            <a:r>
              <a:rPr b="0" lang="pt-BR" sz="60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Imagem 3" descr=""/>
          <p:cNvPicPr/>
          <p:nvPr/>
        </p:nvPicPr>
        <p:blipFill>
          <a:blip r:embed="rId1"/>
          <a:stretch/>
        </p:blipFill>
        <p:spPr>
          <a:xfrm>
            <a:off x="251640" y="23760"/>
            <a:ext cx="8640720" cy="6833880"/>
          </a:xfrm>
          <a:prstGeom prst="rect">
            <a:avLst/>
          </a:prstGeom>
          <a:ln>
            <a:noFill/>
          </a:ln>
        </p:spPr>
      </p:pic>
      <p:sp>
        <p:nvSpPr>
          <p:cNvPr id="524" name="CustomShape 1"/>
          <p:cNvSpPr/>
          <p:nvPr/>
        </p:nvSpPr>
        <p:spPr>
          <a:xfrm rot="1599600">
            <a:off x="7829280" y="169200"/>
            <a:ext cx="1367640" cy="719640"/>
          </a:xfrm>
          <a:prstGeom prst="irregularSeal1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Novo!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TextShape 1"/>
          <p:cNvSpPr txBox="1"/>
          <p:nvPr/>
        </p:nvSpPr>
        <p:spPr>
          <a:xfrm>
            <a:off x="539640" y="1340640"/>
            <a:ext cx="8146800" cy="4608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Impressionada com a história da família de LMS, a agente comunitária de saúde, que nunca havia realizado uma prova tuberculínica, fez o teste.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TextShape 1"/>
          <p:cNvSpPr txBox="1"/>
          <p:nvPr/>
        </p:nvSpPr>
        <p:spPr>
          <a:xfrm>
            <a:off x="539640" y="1484640"/>
            <a:ext cx="8146800" cy="3960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resultado da PT foi 19 mm.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Depois disso fez um raio X que não apresentou sinais sugestivos de TB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TextShape 1"/>
          <p:cNvSpPr txBox="1"/>
          <p:nvPr/>
        </p:nvSpPr>
        <p:spPr>
          <a:xfrm>
            <a:off x="0" y="0"/>
            <a:ext cx="9143640" cy="155700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11 – Qual a conduta recomendada para o agente comunitário de saúde?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8" name="CustomShape 2"/>
          <p:cNvSpPr/>
          <p:nvPr/>
        </p:nvSpPr>
        <p:spPr>
          <a:xfrm rot="5400000">
            <a:off x="4454640" y="-1115280"/>
            <a:ext cx="1185840" cy="733536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Solicitar exame bacteriológico de escarro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9" name="CustomShape 3"/>
          <p:cNvSpPr/>
          <p:nvPr/>
        </p:nvSpPr>
        <p:spPr>
          <a:xfrm>
            <a:off x="428760" y="1998000"/>
            <a:ext cx="95076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0" name="CustomShape 4"/>
          <p:cNvSpPr/>
          <p:nvPr/>
        </p:nvSpPr>
        <p:spPr>
          <a:xfrm rot="5400000">
            <a:off x="4402080" y="347400"/>
            <a:ext cx="1270800" cy="73555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Iniciar o tratamento para ILTB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1" name="CustomShape 5"/>
          <p:cNvSpPr/>
          <p:nvPr/>
        </p:nvSpPr>
        <p:spPr>
          <a:xfrm>
            <a:off x="428760" y="3398040"/>
            <a:ext cx="93060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6720" rIns="171360" tIns="131040" bIns="13104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2" name="CustomShape 6"/>
          <p:cNvSpPr/>
          <p:nvPr/>
        </p:nvSpPr>
        <p:spPr>
          <a:xfrm rot="5400000">
            <a:off x="4430160" y="1784160"/>
            <a:ext cx="1234800" cy="733536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Orientar e não repetir prova tuberculínica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3" name="CustomShape 7"/>
          <p:cNvSpPr/>
          <p:nvPr/>
        </p:nvSpPr>
        <p:spPr>
          <a:xfrm>
            <a:off x="428760" y="4835160"/>
            <a:ext cx="95076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TextShape 1"/>
          <p:cNvSpPr txBox="1"/>
          <p:nvPr/>
        </p:nvSpPr>
        <p:spPr>
          <a:xfrm>
            <a:off x="0" y="0"/>
            <a:ext cx="9143640" cy="155700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11 – Qual a conduta recomendada para o agente comunitário de saúde?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6" name="CustomShape 2"/>
          <p:cNvSpPr/>
          <p:nvPr/>
        </p:nvSpPr>
        <p:spPr>
          <a:xfrm rot="5400000">
            <a:off x="4454640" y="-1115280"/>
            <a:ext cx="1185840" cy="733536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Solicitar exame bacteriológico de escarro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7" name="CustomShape 3"/>
          <p:cNvSpPr/>
          <p:nvPr/>
        </p:nvSpPr>
        <p:spPr>
          <a:xfrm>
            <a:off x="428760" y="1998000"/>
            <a:ext cx="950760" cy="11757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8" name="CustomShape 4"/>
          <p:cNvSpPr/>
          <p:nvPr/>
        </p:nvSpPr>
        <p:spPr>
          <a:xfrm rot="5400000">
            <a:off x="4402080" y="347400"/>
            <a:ext cx="1270800" cy="73555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Iniciar o tratamento para ILTB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9" name="CustomShape 5"/>
          <p:cNvSpPr/>
          <p:nvPr/>
        </p:nvSpPr>
        <p:spPr>
          <a:xfrm>
            <a:off x="428760" y="3398040"/>
            <a:ext cx="930600" cy="1220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6720" rIns="171360" tIns="131040" bIns="13104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0" name="CustomShape 6"/>
          <p:cNvSpPr/>
          <p:nvPr/>
        </p:nvSpPr>
        <p:spPr>
          <a:xfrm rot="5400000">
            <a:off x="4430160" y="1784160"/>
            <a:ext cx="1234800" cy="733536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000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Orientar e não repetir prova tuberculínica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1" name="CustomShape 7"/>
          <p:cNvSpPr/>
          <p:nvPr/>
        </p:nvSpPr>
        <p:spPr>
          <a:xfrm>
            <a:off x="428760" y="4835160"/>
            <a:ext cx="950760" cy="1193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CustomShape 1"/>
          <p:cNvSpPr/>
          <p:nvPr/>
        </p:nvSpPr>
        <p:spPr>
          <a:xfrm>
            <a:off x="179640" y="189000"/>
            <a:ext cx="8856720" cy="1065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Fluxograma para avaliação da infecção latente em profissionais de saúde no momento da admissão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3" name="Line 2"/>
          <p:cNvSpPr/>
          <p:nvPr/>
        </p:nvSpPr>
        <p:spPr>
          <a:xfrm>
            <a:off x="2546280" y="2265120"/>
            <a:ext cx="360" cy="360"/>
          </a:xfrm>
          <a:prstGeom prst="line">
            <a:avLst/>
          </a:prstGeom>
          <a:ln w="57240">
            <a:rou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44" name="CustomShape 3"/>
          <p:cNvSpPr/>
          <p:nvPr/>
        </p:nvSpPr>
        <p:spPr>
          <a:xfrm>
            <a:off x="6184080" y="3807720"/>
            <a:ext cx="243000" cy="538560"/>
          </a:xfrm>
          <a:custGeom>
            <a:avLst/>
            <a:gdLst/>
            <a:ahLst/>
            <a:rect l="l" t="t" r="r" b="b"/>
            <a:pathLst>
              <a:path w="243231" h="538940">
                <a:moveTo>
                  <a:pt x="0" y="0"/>
                </a:moveTo>
                <a:lnTo>
                  <a:pt x="0" y="538940"/>
                </a:lnTo>
                <a:lnTo>
                  <a:pt x="243231" y="538940"/>
                </a:lnTo>
              </a:path>
            </a:pathLst>
          </a:custGeom>
          <a:noFill/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545" name="CustomShape 4"/>
          <p:cNvSpPr/>
          <p:nvPr/>
        </p:nvSpPr>
        <p:spPr>
          <a:xfrm>
            <a:off x="6787080" y="2975760"/>
            <a:ext cx="91080" cy="245520"/>
          </a:xfrm>
          <a:custGeom>
            <a:avLst/>
            <a:gdLst/>
            <a:ahLst/>
            <a:rect l="l" t="t" r="r" b="b"/>
            <a:pathLst>
              <a:path w="0" h="246037">
                <a:moveTo>
                  <a:pt x="45720" y="0"/>
                </a:moveTo>
                <a:lnTo>
                  <a:pt x="45720" y="246037"/>
                </a:lnTo>
              </a:path>
            </a:pathLst>
          </a:custGeom>
          <a:noFill/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546" name="CustomShape 5"/>
          <p:cNvSpPr/>
          <p:nvPr/>
        </p:nvSpPr>
        <p:spPr>
          <a:xfrm>
            <a:off x="5297760" y="2143800"/>
            <a:ext cx="1534680" cy="245520"/>
          </a:xfrm>
          <a:custGeom>
            <a:avLst/>
            <a:gdLst/>
            <a:ahLst/>
            <a:rect l="l" t="t" r="r" b="b"/>
            <a:pathLst>
              <a:path w="1535028" h="246037">
                <a:moveTo>
                  <a:pt x="0" y="0"/>
                </a:moveTo>
                <a:lnTo>
                  <a:pt x="0" y="123018"/>
                </a:lnTo>
                <a:lnTo>
                  <a:pt x="1535028" y="123018"/>
                </a:lnTo>
                <a:lnTo>
                  <a:pt x="1535028" y="246037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547" name="CustomShape 6"/>
          <p:cNvSpPr/>
          <p:nvPr/>
        </p:nvSpPr>
        <p:spPr>
          <a:xfrm>
            <a:off x="3889440" y="5471280"/>
            <a:ext cx="295560" cy="538560"/>
          </a:xfrm>
          <a:custGeom>
            <a:avLst/>
            <a:gdLst/>
            <a:ahLst/>
            <a:rect l="l" t="t" r="r" b="b"/>
            <a:pathLst>
              <a:path w="295753" h="538940">
                <a:moveTo>
                  <a:pt x="0" y="0"/>
                </a:moveTo>
                <a:lnTo>
                  <a:pt x="0" y="538940"/>
                </a:lnTo>
                <a:lnTo>
                  <a:pt x="295753" y="538940"/>
                </a:lnTo>
              </a:path>
            </a:pathLst>
          </a:custGeom>
          <a:noFill/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548" name="CustomShape 7"/>
          <p:cNvSpPr/>
          <p:nvPr/>
        </p:nvSpPr>
        <p:spPr>
          <a:xfrm>
            <a:off x="4632480" y="4639320"/>
            <a:ext cx="91080" cy="245520"/>
          </a:xfrm>
          <a:custGeom>
            <a:avLst/>
            <a:gdLst/>
            <a:ahLst/>
            <a:rect l="l" t="t" r="r" b="b"/>
            <a:pathLst>
              <a:path w="0" h="246037">
                <a:moveTo>
                  <a:pt x="45720" y="0"/>
                </a:moveTo>
                <a:lnTo>
                  <a:pt x="45720" y="246037"/>
                </a:lnTo>
              </a:path>
            </a:pathLst>
          </a:custGeom>
          <a:noFill/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549" name="CustomShape 8"/>
          <p:cNvSpPr/>
          <p:nvPr/>
        </p:nvSpPr>
        <p:spPr>
          <a:xfrm>
            <a:off x="3050640" y="3807720"/>
            <a:ext cx="1627200" cy="245520"/>
          </a:xfrm>
          <a:custGeom>
            <a:avLst/>
            <a:gdLst/>
            <a:ahLst/>
            <a:rect l="l" t="t" r="r" b="b"/>
            <a:pathLst>
              <a:path w="1627532" h="246037">
                <a:moveTo>
                  <a:pt x="0" y="0"/>
                </a:moveTo>
                <a:lnTo>
                  <a:pt x="0" y="123018"/>
                </a:lnTo>
                <a:lnTo>
                  <a:pt x="1627532" y="123018"/>
                </a:lnTo>
                <a:lnTo>
                  <a:pt x="1627532" y="246037"/>
                </a:lnTo>
              </a:path>
            </a:pathLst>
          </a:custGeom>
          <a:noFill/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550" name="CustomShape 9"/>
          <p:cNvSpPr/>
          <p:nvPr/>
        </p:nvSpPr>
        <p:spPr>
          <a:xfrm>
            <a:off x="1123920" y="5727600"/>
            <a:ext cx="259200" cy="538560"/>
          </a:xfrm>
          <a:custGeom>
            <a:avLst/>
            <a:gdLst/>
            <a:ahLst/>
            <a:rect l="l" t="t" r="r" b="b"/>
            <a:pathLst>
              <a:path w="259673" h="538940">
                <a:moveTo>
                  <a:pt x="0" y="0"/>
                </a:moveTo>
                <a:lnTo>
                  <a:pt x="0" y="538940"/>
                </a:lnTo>
                <a:lnTo>
                  <a:pt x="259673" y="538940"/>
                </a:lnTo>
              </a:path>
            </a:pathLst>
          </a:custGeom>
          <a:noFill/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551" name="CustomShape 10"/>
          <p:cNvSpPr/>
          <p:nvPr/>
        </p:nvSpPr>
        <p:spPr>
          <a:xfrm>
            <a:off x="1770480" y="4895640"/>
            <a:ext cx="91080" cy="245520"/>
          </a:xfrm>
          <a:custGeom>
            <a:avLst/>
            <a:gdLst/>
            <a:ahLst/>
            <a:rect l="l" t="t" r="r" b="b"/>
            <a:pathLst>
              <a:path w="0" h="246037">
                <a:moveTo>
                  <a:pt x="45720" y="0"/>
                </a:moveTo>
                <a:lnTo>
                  <a:pt x="45720" y="246037"/>
                </a:lnTo>
              </a:path>
            </a:pathLst>
          </a:custGeom>
          <a:noFill/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552" name="CustomShape 11"/>
          <p:cNvSpPr/>
          <p:nvPr/>
        </p:nvSpPr>
        <p:spPr>
          <a:xfrm>
            <a:off x="1816200" y="3807720"/>
            <a:ext cx="1234080" cy="245520"/>
          </a:xfrm>
          <a:custGeom>
            <a:avLst/>
            <a:gdLst/>
            <a:ahLst/>
            <a:rect l="l" t="t" r="r" b="b"/>
            <a:pathLst>
              <a:path w="1234375" h="246037">
                <a:moveTo>
                  <a:pt x="1234375" y="0"/>
                </a:moveTo>
                <a:lnTo>
                  <a:pt x="1234375" y="123018"/>
                </a:lnTo>
                <a:lnTo>
                  <a:pt x="0" y="123018"/>
                </a:lnTo>
                <a:lnTo>
                  <a:pt x="0" y="246037"/>
                </a:lnTo>
              </a:path>
            </a:pathLst>
          </a:custGeom>
          <a:noFill/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553" name="CustomShape 12"/>
          <p:cNvSpPr/>
          <p:nvPr/>
        </p:nvSpPr>
        <p:spPr>
          <a:xfrm>
            <a:off x="3004920" y="2975760"/>
            <a:ext cx="91080" cy="245520"/>
          </a:xfrm>
          <a:custGeom>
            <a:avLst/>
            <a:gdLst/>
            <a:ahLst/>
            <a:rect l="l" t="t" r="r" b="b"/>
            <a:pathLst>
              <a:path w="0" h="246037">
                <a:moveTo>
                  <a:pt x="45720" y="0"/>
                </a:moveTo>
                <a:lnTo>
                  <a:pt x="45720" y="246037"/>
                </a:lnTo>
              </a:path>
            </a:pathLst>
          </a:custGeom>
          <a:noFill/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554" name="CustomShape 13"/>
          <p:cNvSpPr/>
          <p:nvPr/>
        </p:nvSpPr>
        <p:spPr>
          <a:xfrm>
            <a:off x="3050640" y="2143800"/>
            <a:ext cx="2246760" cy="245520"/>
          </a:xfrm>
          <a:custGeom>
            <a:avLst/>
            <a:gdLst/>
            <a:ahLst/>
            <a:rect l="l" t="t" r="r" b="b"/>
            <a:pathLst>
              <a:path w="2247185" h="246037">
                <a:moveTo>
                  <a:pt x="2247185" y="0"/>
                </a:moveTo>
                <a:lnTo>
                  <a:pt x="2247185" y="123018"/>
                </a:lnTo>
                <a:lnTo>
                  <a:pt x="0" y="123018"/>
                </a:lnTo>
                <a:lnTo>
                  <a:pt x="0" y="246037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555" name="CustomShape 14"/>
          <p:cNvSpPr/>
          <p:nvPr/>
        </p:nvSpPr>
        <p:spPr>
          <a:xfrm>
            <a:off x="4588560" y="1558080"/>
            <a:ext cx="1418040" cy="585360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1520" rIns="11520" tIns="11520" bIns="11520" anchor="ctr"/>
          <a:p>
            <a:pPr algn="ctr">
              <a:lnSpc>
                <a:spcPct val="9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Exame admissional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6" name="CustomShape 15"/>
          <p:cNvSpPr/>
          <p:nvPr/>
        </p:nvSpPr>
        <p:spPr>
          <a:xfrm>
            <a:off x="2374920" y="2390040"/>
            <a:ext cx="1351440" cy="585360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1520" rIns="11520" tIns="11520" bIns="11520" anchor="ctr"/>
          <a:p>
            <a:pPr algn="ctr">
              <a:lnSpc>
                <a:spcPct val="9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PT &lt; 10mm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7" name="CustomShape 16"/>
          <p:cNvSpPr/>
          <p:nvPr/>
        </p:nvSpPr>
        <p:spPr>
          <a:xfrm>
            <a:off x="2014920" y="3221640"/>
            <a:ext cx="2071440" cy="585360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1520" rIns="11520" tIns="11520" bIns="11520" anchor="ctr"/>
          <a:p>
            <a:pPr algn="ctr">
              <a:lnSpc>
                <a:spcPct val="9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Repetir em 1 a 3 semanas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8" name="CustomShape 17"/>
          <p:cNvSpPr/>
          <p:nvPr/>
        </p:nvSpPr>
        <p:spPr>
          <a:xfrm>
            <a:off x="323640" y="4053600"/>
            <a:ext cx="2985120" cy="841680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1520" rIns="11520" tIns="11520" bIns="11520" anchor="ctr"/>
          <a:p>
            <a:pPr algn="ctr">
              <a:lnSpc>
                <a:spcPct val="9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PT </a:t>
            </a: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≥ 10mm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(com incremento de pelo menos 6 mm) = booster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9" name="CustomShape 18"/>
          <p:cNvSpPr/>
          <p:nvPr/>
        </p:nvSpPr>
        <p:spPr>
          <a:xfrm>
            <a:off x="950760" y="5141880"/>
            <a:ext cx="1730880" cy="585360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1520" rIns="11520" tIns="11520" bIns="11520" anchor="ctr"/>
          <a:p>
            <a:pPr algn="ctr">
              <a:lnSpc>
                <a:spcPct val="9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 indicação de tratar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0" name="CustomShape 19"/>
          <p:cNvSpPr/>
          <p:nvPr/>
        </p:nvSpPr>
        <p:spPr>
          <a:xfrm>
            <a:off x="1383480" y="5973480"/>
            <a:ext cx="1554840" cy="585360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1520" rIns="11520" tIns="11520" bIns="11520" anchor="ctr"/>
          <a:p>
            <a:pPr algn="ctr">
              <a:lnSpc>
                <a:spcPct val="9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 repetir a PT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1" name="CustomShape 20"/>
          <p:cNvSpPr/>
          <p:nvPr/>
        </p:nvSpPr>
        <p:spPr>
          <a:xfrm>
            <a:off x="3715920" y="4053600"/>
            <a:ext cx="1924200" cy="585360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1520" rIns="11520" tIns="11520" bIns="11520" anchor="ctr"/>
          <a:p>
            <a:pPr algn="ctr">
              <a:lnSpc>
                <a:spcPct val="9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Persistência de PT &lt; 10mm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2" name="CustomShape 21"/>
          <p:cNvSpPr/>
          <p:nvPr/>
        </p:nvSpPr>
        <p:spPr>
          <a:xfrm>
            <a:off x="3692160" y="4885560"/>
            <a:ext cx="1971360" cy="585360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2600" rIns="12600" tIns="12600" bIns="12600" anchor="ctr"/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 indicação de tratar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3" name="CustomShape 22"/>
          <p:cNvSpPr/>
          <p:nvPr/>
        </p:nvSpPr>
        <p:spPr>
          <a:xfrm>
            <a:off x="4185360" y="5717160"/>
            <a:ext cx="1745280" cy="585360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2600" rIns="12600" tIns="12600" bIns="12600" anchor="ctr"/>
          <a:p>
            <a:pPr algn="ctr">
              <a:lnSpc>
                <a:spcPct val="9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Repetir a PT em um ano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4" name="CustomShape 23"/>
          <p:cNvSpPr/>
          <p:nvPr/>
        </p:nvSpPr>
        <p:spPr>
          <a:xfrm>
            <a:off x="5985720" y="2390040"/>
            <a:ext cx="1693440" cy="585360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1520" rIns="11520" tIns="11520" bIns="11520" anchor="ctr"/>
          <a:p>
            <a:pPr algn="ctr">
              <a:lnSpc>
                <a:spcPct val="9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PT </a:t>
            </a: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≥ 10mm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5" name="CustomShape 24"/>
          <p:cNvSpPr/>
          <p:nvPr/>
        </p:nvSpPr>
        <p:spPr>
          <a:xfrm>
            <a:off x="6022080" y="3221640"/>
            <a:ext cx="1621080" cy="585360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1520" rIns="11520" tIns="11520" bIns="11520" anchor="ctr"/>
          <a:p>
            <a:pPr algn="ctr">
              <a:lnSpc>
                <a:spcPct val="9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 indicação de tratar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6" name="CustomShape 25"/>
          <p:cNvSpPr/>
          <p:nvPr/>
        </p:nvSpPr>
        <p:spPr>
          <a:xfrm>
            <a:off x="6427440" y="4053600"/>
            <a:ext cx="1786320" cy="585360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1520" rIns="11520" tIns="11520" bIns="11520" anchor="ctr"/>
          <a:p>
            <a:pPr algn="ctr">
              <a:lnSpc>
                <a:spcPct val="9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 repetir a PT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CustomShape 1"/>
          <p:cNvSpPr/>
          <p:nvPr/>
        </p:nvSpPr>
        <p:spPr>
          <a:xfrm>
            <a:off x="179640" y="189000"/>
            <a:ext cx="8856720" cy="1065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Fluxograma para avaliação da infecção latente em profissionais de saúde durante o exame periódico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8" name="Line 2"/>
          <p:cNvSpPr/>
          <p:nvPr/>
        </p:nvSpPr>
        <p:spPr>
          <a:xfrm>
            <a:off x="2546280" y="2265120"/>
            <a:ext cx="360" cy="360"/>
          </a:xfrm>
          <a:prstGeom prst="line">
            <a:avLst/>
          </a:prstGeom>
          <a:ln w="57240">
            <a:rou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69" name="CustomShape 3"/>
          <p:cNvSpPr/>
          <p:nvPr/>
        </p:nvSpPr>
        <p:spPr>
          <a:xfrm>
            <a:off x="4952520" y="3682440"/>
            <a:ext cx="356760" cy="790920"/>
          </a:xfrm>
          <a:custGeom>
            <a:avLst/>
            <a:gdLst/>
            <a:ahLst/>
            <a:rect l="l" t="t" r="r" b="b"/>
            <a:pathLst>
              <a:path w="357136" h="791365">
                <a:moveTo>
                  <a:pt x="0" y="0"/>
                </a:moveTo>
                <a:lnTo>
                  <a:pt x="0" y="791365"/>
                </a:lnTo>
                <a:lnTo>
                  <a:pt x="357136" y="791365"/>
                </a:lnTo>
              </a:path>
            </a:pathLst>
          </a:custGeom>
          <a:noFill/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570" name="CustomShape 4"/>
          <p:cNvSpPr/>
          <p:nvPr/>
        </p:nvSpPr>
        <p:spPr>
          <a:xfrm>
            <a:off x="4713120" y="2460960"/>
            <a:ext cx="1191240" cy="361080"/>
          </a:xfrm>
          <a:custGeom>
            <a:avLst/>
            <a:gdLst/>
            <a:ahLst/>
            <a:rect l="l" t="t" r="r" b="b"/>
            <a:pathLst>
              <a:path w="1191693" h="361275">
                <a:moveTo>
                  <a:pt x="0" y="0"/>
                </a:moveTo>
                <a:lnTo>
                  <a:pt x="0" y="180637"/>
                </a:lnTo>
                <a:lnTo>
                  <a:pt x="1191693" y="180637"/>
                </a:lnTo>
                <a:lnTo>
                  <a:pt x="1191693" y="361275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571" name="CustomShape 5"/>
          <p:cNvSpPr/>
          <p:nvPr/>
        </p:nvSpPr>
        <p:spPr>
          <a:xfrm>
            <a:off x="2307240" y="4903920"/>
            <a:ext cx="387720" cy="790920"/>
          </a:xfrm>
          <a:custGeom>
            <a:avLst/>
            <a:gdLst/>
            <a:ahLst/>
            <a:rect l="l" t="t" r="r" b="b"/>
            <a:pathLst>
              <a:path w="387960" h="791365">
                <a:moveTo>
                  <a:pt x="0" y="0"/>
                </a:moveTo>
                <a:lnTo>
                  <a:pt x="0" y="791365"/>
                </a:lnTo>
                <a:lnTo>
                  <a:pt x="387960" y="791365"/>
                </a:lnTo>
              </a:path>
            </a:pathLst>
          </a:custGeom>
          <a:noFill/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572" name="CustomShape 6"/>
          <p:cNvSpPr/>
          <p:nvPr/>
        </p:nvSpPr>
        <p:spPr>
          <a:xfrm>
            <a:off x="3296160" y="3682440"/>
            <a:ext cx="91080" cy="361080"/>
          </a:xfrm>
          <a:custGeom>
            <a:avLst/>
            <a:gdLst/>
            <a:ahLst/>
            <a:rect l="l" t="t" r="r" b="b"/>
            <a:pathLst>
              <a:path w="0" h="361275">
                <a:moveTo>
                  <a:pt x="45720" y="0"/>
                </a:moveTo>
                <a:lnTo>
                  <a:pt x="45720" y="361275"/>
                </a:lnTo>
              </a:path>
            </a:pathLst>
          </a:custGeom>
          <a:noFill/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573" name="CustomShape 7"/>
          <p:cNvSpPr/>
          <p:nvPr/>
        </p:nvSpPr>
        <p:spPr>
          <a:xfrm>
            <a:off x="3341880" y="2460960"/>
            <a:ext cx="1370880" cy="361080"/>
          </a:xfrm>
          <a:custGeom>
            <a:avLst/>
            <a:gdLst/>
            <a:ahLst/>
            <a:rect l="l" t="t" r="r" b="b"/>
            <a:pathLst>
              <a:path w="1371092" h="361275">
                <a:moveTo>
                  <a:pt x="1371092" y="0"/>
                </a:moveTo>
                <a:lnTo>
                  <a:pt x="1371092" y="180637"/>
                </a:lnTo>
                <a:lnTo>
                  <a:pt x="0" y="180637"/>
                </a:lnTo>
                <a:lnTo>
                  <a:pt x="0" y="361275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574" name="CustomShape 8"/>
          <p:cNvSpPr/>
          <p:nvPr/>
        </p:nvSpPr>
        <p:spPr>
          <a:xfrm>
            <a:off x="3489840" y="1600920"/>
            <a:ext cx="2445840" cy="859680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5120" rIns="15120" tIns="15120" bIns="15120" anchor="ctr"/>
          <a:p>
            <a:pPr algn="ctr">
              <a:lnSpc>
                <a:spcPct val="9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Exame periódico com PT &lt; 10mm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5" name="CustomShape 9"/>
          <p:cNvSpPr/>
          <p:nvPr/>
        </p:nvSpPr>
        <p:spPr>
          <a:xfrm>
            <a:off x="2331000" y="2822400"/>
            <a:ext cx="2021760" cy="859680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5120" rIns="15120" tIns="15120" bIns="15120" anchor="ctr"/>
          <a:p>
            <a:pPr algn="ctr">
              <a:lnSpc>
                <a:spcPct val="9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PT &lt; 10mm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6" name="CustomShape 10"/>
          <p:cNvSpPr/>
          <p:nvPr/>
        </p:nvSpPr>
        <p:spPr>
          <a:xfrm>
            <a:off x="2048760" y="4043880"/>
            <a:ext cx="2585880" cy="859680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5120" rIns="15120" tIns="15120" bIns="15120" anchor="ctr"/>
          <a:p>
            <a:pPr algn="ctr">
              <a:lnSpc>
                <a:spcPct val="9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 indicação de tratar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7" name="CustomShape 11"/>
          <p:cNvSpPr/>
          <p:nvPr/>
        </p:nvSpPr>
        <p:spPr>
          <a:xfrm>
            <a:off x="2695320" y="5265360"/>
            <a:ext cx="1744560" cy="859680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5120" rIns="15120" tIns="15120" bIns="15120" anchor="ctr"/>
          <a:p>
            <a:pPr algn="ctr">
              <a:lnSpc>
                <a:spcPct val="9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Repetir PT anualmente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8" name="CustomShape 12"/>
          <p:cNvSpPr/>
          <p:nvPr/>
        </p:nvSpPr>
        <p:spPr>
          <a:xfrm>
            <a:off x="4714200" y="2822400"/>
            <a:ext cx="2380680" cy="859680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5120" rIns="15120" tIns="15120" bIns="15120" anchor="ctr"/>
          <a:p>
            <a:pPr algn="ctr">
              <a:lnSpc>
                <a:spcPct val="9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PT </a:t>
            </a: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≥ 10mm (conversão)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9" name="CustomShape 13"/>
          <p:cNvSpPr/>
          <p:nvPr/>
        </p:nvSpPr>
        <p:spPr>
          <a:xfrm>
            <a:off x="5309640" y="4043880"/>
            <a:ext cx="1720080" cy="859680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5120" rIns="15120" tIns="15120" bIns="15120" anchor="ctr"/>
          <a:p>
            <a:pPr algn="ctr">
              <a:lnSpc>
                <a:spcPct val="9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Tratar ILTB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TextShape 1"/>
          <p:cNvSpPr txBox="1"/>
          <p:nvPr/>
        </p:nvSpPr>
        <p:spPr>
          <a:xfrm>
            <a:off x="251640" y="274680"/>
            <a:ext cx="864072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Avaliação em dois passos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1" name="TextShape 2"/>
          <p:cNvSpPr txBox="1"/>
          <p:nvPr/>
        </p:nvSpPr>
        <p:spPr>
          <a:xfrm>
            <a:off x="368640" y="1417680"/>
            <a:ext cx="8406360" cy="5068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testagem única pode despertar uma pequena resposta imunológica, mas um estímulo posterior pode despertar uma resposta maior e mais rápida.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lang="pt-BR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Efeito booster!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10243e"/>
              </a:buClr>
              <a:buFont typeface="Wingdings" charset="2"/>
              <a:buChar char=""/>
            </a:pPr>
            <a:r>
              <a:rPr b="0" lang="pt-BR" sz="32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Apenas em profissionais nunca testados e/ou em rigor de pesquisa científica;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10243e"/>
              </a:buClr>
              <a:buFont typeface="Wingdings" charset="2"/>
              <a:buChar char=""/>
            </a:pPr>
            <a:r>
              <a:rPr b="0" lang="pt-BR" sz="32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 &gt;10, com incremento de 6mm: </a:t>
            </a:r>
            <a:r>
              <a:rPr b="1" lang="pt-BR" sz="32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booster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539640" y="1700640"/>
            <a:ext cx="8064360" cy="3384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LMS foi orientado a levar os familiares à USF em seu retorno, 15 dias após o início do tratamento.</a:t>
            </a:r>
            <a:r>
              <a:rPr b="0" lang="pt-BR" sz="4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TextShape 1"/>
          <p:cNvSpPr txBox="1"/>
          <p:nvPr/>
        </p:nvSpPr>
        <p:spPr>
          <a:xfrm>
            <a:off x="457200" y="476640"/>
            <a:ext cx="8229240" cy="5976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Passados dois meses da avaliação inicial, a esposa de LMS apresentou tosse seca por 15 dias, febre e perda ponderal. 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radiografia de tórax mostrou condensação no terço superior esquerdo.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54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Radiografia de tórax – esposa de LMS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84" name="Imagem 3" descr=""/>
          <p:cNvPicPr/>
          <p:nvPr/>
        </p:nvPicPr>
        <p:blipFill>
          <a:blip r:embed="rId1"/>
          <a:stretch/>
        </p:blipFill>
        <p:spPr>
          <a:xfrm>
            <a:off x="1763640" y="1746360"/>
            <a:ext cx="5616360" cy="511128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TextShape 1"/>
          <p:cNvSpPr txBox="1"/>
          <p:nvPr/>
        </p:nvSpPr>
        <p:spPr>
          <a:xfrm>
            <a:off x="457200" y="2061000"/>
            <a:ext cx="8229240" cy="4065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Foi tratada com antibiótico por 10 dias sem melhora do quadro clínico.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TextShape 1"/>
          <p:cNvSpPr txBox="1"/>
          <p:nvPr/>
        </p:nvSpPr>
        <p:spPr>
          <a:xfrm>
            <a:off x="0" y="0"/>
            <a:ext cx="9143640" cy="155700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12 – A conduta mais adequada para a esposa de LMS é: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7" name="CustomShape 2"/>
          <p:cNvSpPr/>
          <p:nvPr/>
        </p:nvSpPr>
        <p:spPr>
          <a:xfrm rot="5400000">
            <a:off x="4271400" y="-1196640"/>
            <a:ext cx="1511640" cy="767664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Solicitar exame bacteriológico no escarro induzido (baciloscopia, TRM-TB e cultura)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8" name="CustomShape 3"/>
          <p:cNvSpPr/>
          <p:nvPr/>
        </p:nvSpPr>
        <p:spPr>
          <a:xfrm>
            <a:off x="237600" y="2049480"/>
            <a:ext cx="950760" cy="125568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9" name="CustomShape 4"/>
          <p:cNvSpPr/>
          <p:nvPr/>
        </p:nvSpPr>
        <p:spPr>
          <a:xfrm rot="5400000">
            <a:off x="4365360" y="462240"/>
            <a:ext cx="1357200" cy="775044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Iniciar o tratamento da ILTB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0" name="CustomShape 5"/>
          <p:cNvSpPr/>
          <p:nvPr/>
        </p:nvSpPr>
        <p:spPr>
          <a:xfrm>
            <a:off x="237600" y="3667320"/>
            <a:ext cx="930600" cy="13035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6720" rIns="171360" tIns="131040" bIns="13104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1" name="CustomShape 6"/>
          <p:cNvSpPr/>
          <p:nvPr/>
        </p:nvSpPr>
        <p:spPr>
          <a:xfrm rot="5400000">
            <a:off x="4394880" y="1995480"/>
            <a:ext cx="1318680" cy="773028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Iniciar o esquema básico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2" name="CustomShape 7"/>
          <p:cNvSpPr/>
          <p:nvPr/>
        </p:nvSpPr>
        <p:spPr>
          <a:xfrm>
            <a:off x="237600" y="5202000"/>
            <a:ext cx="950760" cy="1274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TextShape 1"/>
          <p:cNvSpPr txBox="1"/>
          <p:nvPr/>
        </p:nvSpPr>
        <p:spPr>
          <a:xfrm>
            <a:off x="0" y="0"/>
            <a:ext cx="9143640" cy="155700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12 – A conduta mais adequada para a esposa de LMS é: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5" name="CustomShape 2"/>
          <p:cNvSpPr/>
          <p:nvPr/>
        </p:nvSpPr>
        <p:spPr>
          <a:xfrm rot="5400000">
            <a:off x="4225680" y="-1092600"/>
            <a:ext cx="1744920" cy="773028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0b050"/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Solicitar exame bacteriológico no escarro induzido (baciloscopia ou TRM-TB e cultura)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6" name="CustomShape 3"/>
          <p:cNvSpPr/>
          <p:nvPr/>
        </p:nvSpPr>
        <p:spPr>
          <a:xfrm>
            <a:off x="237600" y="2098440"/>
            <a:ext cx="950760" cy="125568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7" name="CustomShape 4"/>
          <p:cNvSpPr/>
          <p:nvPr/>
        </p:nvSpPr>
        <p:spPr>
          <a:xfrm rot="5400000">
            <a:off x="4546080" y="600840"/>
            <a:ext cx="995760" cy="775044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Iniciar o tratamento da ILTB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8" name="CustomShape 5"/>
          <p:cNvSpPr/>
          <p:nvPr/>
        </p:nvSpPr>
        <p:spPr>
          <a:xfrm>
            <a:off x="237600" y="3805560"/>
            <a:ext cx="930600" cy="13035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6720" rIns="171360" tIns="131040" bIns="13104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9" name="CustomShape 6"/>
          <p:cNvSpPr/>
          <p:nvPr/>
        </p:nvSpPr>
        <p:spPr>
          <a:xfrm rot="5400000">
            <a:off x="4528800" y="2085480"/>
            <a:ext cx="1050480" cy="773028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Iniciar o esquema básico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0" name="CustomShape 7"/>
          <p:cNvSpPr/>
          <p:nvPr/>
        </p:nvSpPr>
        <p:spPr>
          <a:xfrm>
            <a:off x="237600" y="5292000"/>
            <a:ext cx="950760" cy="12747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TextShape 1"/>
          <p:cNvSpPr txBox="1"/>
          <p:nvPr/>
        </p:nvSpPr>
        <p:spPr>
          <a:xfrm>
            <a:off x="457200" y="1989000"/>
            <a:ext cx="8229240" cy="413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TRM-TB detectado, sem resistência à rifampicina, e o Esquema Básico foi iniciado.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9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TextShape 1"/>
          <p:cNvSpPr txBox="1"/>
          <p:nvPr/>
        </p:nvSpPr>
        <p:spPr>
          <a:xfrm>
            <a:off x="457200" y="1412640"/>
            <a:ext cx="8229240" cy="4065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esposa de LMS referiu amenorréia de 15 dias. 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Foi solicitada dosagem de β-HCG, que confirmou a gravidez.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9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TextShape 1"/>
          <p:cNvSpPr txBox="1"/>
          <p:nvPr/>
        </p:nvSpPr>
        <p:spPr>
          <a:xfrm>
            <a:off x="0" y="0"/>
            <a:ext cx="9143640" cy="155700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13 – Em relação ao uso de EB na gestação é correto afirmar: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4" name="CustomShape 2"/>
          <p:cNvSpPr/>
          <p:nvPr/>
        </p:nvSpPr>
        <p:spPr>
          <a:xfrm rot="5400000">
            <a:off x="4462920" y="-1482840"/>
            <a:ext cx="1169280" cy="733536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00b050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dose deve ser reduzida para minimizar os efeitos ao feto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5" name="CustomShape 3"/>
          <p:cNvSpPr/>
          <p:nvPr/>
        </p:nvSpPr>
        <p:spPr>
          <a:xfrm>
            <a:off x="428760" y="1638360"/>
            <a:ext cx="950760" cy="115956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6" name="CustomShape 4"/>
          <p:cNvSpPr/>
          <p:nvPr/>
        </p:nvSpPr>
        <p:spPr>
          <a:xfrm rot="5400000">
            <a:off x="4134960" y="236160"/>
            <a:ext cx="1805040" cy="735552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c000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Pode ser usado somente após avaliação criteriosa do risco x  beneficio, pela possibilidade de dano ao feto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7" name="CustomShape 5"/>
          <p:cNvSpPr/>
          <p:nvPr/>
        </p:nvSpPr>
        <p:spPr>
          <a:xfrm>
            <a:off x="428760" y="3295080"/>
            <a:ext cx="930600" cy="1204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6720" rIns="171360" tIns="131040" bIns="13104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8" name="CustomShape 6"/>
          <p:cNvSpPr/>
          <p:nvPr/>
        </p:nvSpPr>
        <p:spPr>
          <a:xfrm rot="5400000">
            <a:off x="4326480" y="2041200"/>
            <a:ext cx="1441800" cy="733536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47680" rIns="247680" tIns="123840" bIns="123840" anchor="ctr"/>
          <a:p>
            <a:pPr lvl="1" marL="285840" indent="-28548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pt-BR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Pode ser usado, com especial atenção ao monitoramento das reações adversas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9" name="CustomShape 7"/>
          <p:cNvSpPr/>
          <p:nvPr/>
        </p:nvSpPr>
        <p:spPr>
          <a:xfrm>
            <a:off x="428760" y="5100120"/>
            <a:ext cx="950760" cy="1177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217800" rIns="171360" tIns="132120" bIns="132120" anchor="ctr"/>
          <a:p>
            <a:pPr algn="ctr">
              <a:lnSpc>
                <a:spcPct val="90000"/>
              </a:lnSpc>
            </a:pPr>
            <a:r>
              <a:rPr b="1" lang="pt-BR" sz="4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Imagem 1" descr=""/>
          <p:cNvPicPr/>
          <p:nvPr/>
        </p:nvPicPr>
        <p:blipFill>
          <a:blip r:embed="rId1"/>
          <a:stretch/>
        </p:blipFill>
        <p:spPr>
          <a:xfrm>
            <a:off x="254160" y="254160"/>
            <a:ext cx="8635680" cy="634968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60010</TotalTime>
  <Application>LibreOffice/5.1.5.2$Windows_x86 LibreOffice_project/7a864d8825610a8c07cfc3bc01dd4fce6a9447e5</Application>
  <Words>3938</Words>
  <Paragraphs>823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2010-11-26T13:15:10Z</dcterms:created>
  <dc:creator>olga.rodrigues</dc:creator>
  <dc:description/>
  <dc:language>pt-BR</dc:language>
  <cp:lastModifiedBy>MAPS</cp:lastModifiedBy>
  <cp:lastPrinted>2016-12-22T17:39:43Z</cp:lastPrinted>
  <dcterms:modified xsi:type="dcterms:W3CDTF">2019-08-28T03:27:01Z</dcterms:modified>
  <cp:revision>715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114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114</vt:i4>
  </property>
</Properties>
</file>