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_rels/notesSlide6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67.xml.rels" ContentType="application/vnd.openxmlformats-package.relationships+xml"/>
  <Override PartName="/ppt/notesSlides/_rels/notesSlide68.xml.rels" ContentType="application/vnd.openxmlformats-package.relationships+xml"/>
  <Override PartName="/ppt/notesSlides/_rels/notesSlide69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71.xml.rels" ContentType="application/vnd.openxmlformats-package.relationships+xml"/>
  <Override PartName="/ppt/notesSlides/_rels/notesSlide72.xml.rels" ContentType="application/vnd.openxmlformats-package.relationships+xml"/>
  <Override PartName="/ppt/notesSlides/_rels/notesSlide73.xml.rels" ContentType="application/vnd.openxmlformats-package.relationships+xml"/>
  <Override PartName="/ppt/notesSlides/_rels/notesSlide74.xml.rels" ContentType="application/vnd.openxmlformats-package.relationships+xml"/>
  <Override PartName="/ppt/notesSlides/_rels/notesSlide75.xml.rels" ContentType="application/vnd.openxmlformats-package.relationships+xml"/>
  <Override PartName="/ppt/notesSlides/_rels/notesSlide76.xml.rels" ContentType="application/vnd.openxmlformats-package.relationships+xml"/>
  <Override PartName="/ppt/notesSlides/_rels/notesSlide77.xml.rels" ContentType="application/vnd.openxmlformats-package.relationships+xml"/>
  <Override PartName="/ppt/notesSlides/_rels/notesSlide78.xml.rels" ContentType="application/vnd.openxmlformats-package.relationships+xml"/>
  <Override PartName="/ppt/notesSlides/_rels/notesSlide79.xml.rels" ContentType="application/vnd.openxmlformats-package.relationships+xml"/>
  <Override PartName="/ppt/notesSlides/_rels/notesSlide80.xml.rels" ContentType="application/vnd.openxmlformats-package.relationships+xml"/>
  <Override PartName="/ppt/notesSlides/_rels/notesSlide81.xml.rels" ContentType="application/vnd.openxmlformats-package.relationships+xml"/>
  <Override PartName="/ppt/notesSlides/_rels/notesSlide82.xml.rels" ContentType="application/vnd.openxmlformats-package.relationships+xml"/>
  <Override PartName="/ppt/notesSlides/_rels/notesSlide83.xml.rels" ContentType="application/vnd.openxmlformats-package.relationships+xml"/>
  <Override PartName="/ppt/notesSlides/_rels/notesSlide84.xml.rels" ContentType="application/vnd.openxmlformats-package.relationships+xml"/>
  <Override PartName="/ppt/notesSlides/_rels/notesSlide85.xml.rels" ContentType="application/vnd.openxmlformats-package.relationships+xml"/>
  <Override PartName="/ppt/notesSlides/_rels/notesSlide86.xml.rels" ContentType="application/vnd.openxmlformats-package.relationships+xml"/>
  <Override PartName="/ppt/notesSlides/_rels/notesSlide87.xml.rels" ContentType="application/vnd.openxmlformats-package.relationships+xml"/>
  <Override PartName="/ppt/notesSlides/_rels/notesSlide88.xml.rels" ContentType="application/vnd.openxmlformats-package.relationships+xml"/>
  <Override PartName="/ppt/notesSlides/_rels/notesSlide89.xml.rels" ContentType="application/vnd.openxmlformats-package.relationships+xml"/>
  <Override PartName="/ppt/notesSlides/_rels/notesSlide90.xml.rels" ContentType="application/vnd.openxmlformats-package.relationships+xml"/>
  <Override PartName="/ppt/notesSlides/_rels/notesSlide91.xml.rels" ContentType="application/vnd.openxmlformats-package.relationships+xml"/>
  <Override PartName="/ppt/notesSlides/_rels/notesSlide92.xml.rels" ContentType="application/vnd.openxmlformats-package.relationships+xml"/>
  <Override PartName="/ppt/notesSlides/_rels/notesSlide93.xml.rels" ContentType="application/vnd.openxmlformats-package.relationships+xml"/>
  <Override PartName="/ppt/notesSlides/_rels/notesSlide94.xml.rels" ContentType="application/vnd.openxmlformats-package.relationships+xml"/>
  <Override PartName="/ppt/notesSlides/_rels/notesSlide95.xml.rels" ContentType="application/vnd.openxmlformats-package.relationships+xml"/>
  <Override PartName="/ppt/notesSlides/_rels/notesSlide96.xml.rels" ContentType="application/vnd.openxmlformats-package.relationships+xml"/>
  <Override PartName="/ppt/notesSlides/_rels/notesSlide97.xml.rels" ContentType="application/vnd.openxmlformats-package.relationships+xml"/>
  <Override PartName="/ppt/notesSlides/_rels/notesSlide98.xml.rels" ContentType="application/vnd.openxmlformats-package.relationships+xml"/>
  <Override PartName="/ppt/notesSlides/_rels/notesSlide99.xml.rels" ContentType="application/vnd.openxmlformats-package.relationships+xml"/>
  <Override PartName="/ppt/notesSlides/_rels/notesSlide100.xml.rels" ContentType="application/vnd.openxmlformats-package.relationships+xml"/>
  <Override PartName="/ppt/notesSlides/_rels/notesSlide101.xml.rels" ContentType="application/vnd.openxmlformats-package.relationships+xml"/>
  <Override PartName="/ppt/notesSlides/_rels/notesSlide102.xml.rels" ContentType="application/vnd.openxmlformats-package.relationships+xml"/>
  <Override PartName="/ppt/notesSlides/_rels/notesSlide103.xml.rels" ContentType="application/vnd.openxmlformats-package.relationships+xml"/>
  <Override PartName="/ppt/notesSlides/_rels/notesSlide104.xml.rels" ContentType="application/vnd.openxmlformats-package.relationships+xml"/>
  <Override PartName="/ppt/notesSlides/_rels/notesSlide105.xml.rels" ContentType="application/vnd.openxmlformats-package.relationships+xml"/>
  <Override PartName="/ppt/notesSlides/_rels/notesSlide106.xml.rels" ContentType="application/vnd.openxmlformats-package.relationships+xml"/>
  <Override PartName="/ppt/notesSlides/_rels/notesSlide107.xml.rels" ContentType="application/vnd.openxmlformats-package.relationships+xml"/>
  <Override PartName="/ppt/notesSlides/_rels/notesSlide108.xml.rels" ContentType="application/vnd.openxmlformats-package.relationships+xml"/>
  <Override PartName="/ppt/notesSlides/_rels/notesSlide109.xml.rels" ContentType="application/vnd.openxmlformats-package.relationships+xml"/>
  <Override PartName="/ppt/notesSlides/_rels/notesSlide110.xml.rels" ContentType="application/vnd.openxmlformats-package.relationships+xml"/>
  <Override PartName="/ppt/notesSlides/_rels/notesSlide111.xml.rels" ContentType="application/vnd.openxmlformats-package.relationships+xml"/>
  <Override PartName="/ppt/notesSlides/_rels/notesSlide112.xml.rels" ContentType="application/vnd.openxmlformats-package.relationships+xml"/>
  <Override PartName="/ppt/notesSlides/_rels/notesSlide113.xml.rels" ContentType="application/vnd.openxmlformats-package.relationships+xml"/>
  <Override PartName="/ppt/notesSlides/_rels/notesSlide114.xml.rels" ContentType="application/vnd.openxmlformats-package.relationships+xml"/>
  <Override PartName="/ppt/notesSlides/_rels/notesSlide115.xml.rels" ContentType="application/vnd.openxmlformats-package.relationships+xml"/>
  <Override PartName="/ppt/notesSlides/_rels/notesSlide116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jpeg" ContentType="image/jpeg"/>
  <Override PartName="/ppt/media/image29.png" ContentType="image/png"/>
  <Override PartName="/ppt/media/image14.jpeg" ContentType="image/jpeg"/>
  <Override PartName="/ppt/media/image15.jpeg" ContentType="image/jpeg"/>
  <Override PartName="/ppt/media/image49.png" ContentType="image/png"/>
  <Override PartName="/ppt/media/image16.jpeg" ContentType="image/jpeg"/>
  <Override PartName="/ppt/media/image24.jpeg" ContentType="image/jpeg"/>
  <Override PartName="/ppt/media/image17.png" ContentType="image/png"/>
  <Override PartName="/ppt/media/image18.png" ContentType="image/png"/>
  <Override PartName="/ppt/media/image19.jpeg" ContentType="image/jpeg"/>
  <Override PartName="/ppt/media/image20.png" ContentType="image/png"/>
  <Override PartName="/ppt/media/image54.png" ContentType="image/png"/>
  <Override PartName="/ppt/media/image21.jpeg" ContentType="image/jpeg"/>
  <Override PartName="/ppt/media/image22.jpeg" ContentType="image/jpeg"/>
  <Override PartName="/ppt/media/image47.jpeg" ContentType="image/jpeg"/>
  <Override PartName="/ppt/media/image23.png" ContentType="image/png"/>
  <Override PartName="/ppt/media/image36.jpeg" ContentType="image/jpeg"/>
  <Override PartName="/ppt/media/image25.png" ContentType="image/png"/>
  <Override PartName="/ppt/media/image26.wmf" ContentType="image/x-wmf"/>
  <Override PartName="/ppt/media/image35.jpeg" ContentType="image/jpeg"/>
  <Override PartName="/ppt/media/image27.wmf" ContentType="image/x-wmf"/>
  <Override PartName="/ppt/media/image53.jpeg" ContentType="image/jpeg"/>
  <Override PartName="/ppt/media/image28.png" ContentType="image/png"/>
  <Override PartName="/ppt/media/image41.jpeg" ContentType="image/jpeg"/>
  <Override PartName="/ppt/media/image30.png" ContentType="image/png"/>
  <Override PartName="/ppt/media/image31.png" ContentType="image/png"/>
  <Override PartName="/ppt/media/image32.png" ContentType="image/png"/>
  <Override PartName="/ppt/media/image33.jpeg" ContentType="image/jpeg"/>
  <Override PartName="/ppt/media/image34.png" ContentType="image/png"/>
  <Override PartName="/ppt/media/image37.png" ContentType="image/png"/>
  <Override PartName="/ppt/media/image38.png" ContentType="image/png"/>
  <Override PartName="/ppt/media/image39.jpeg" ContentType="image/jpeg"/>
  <Override PartName="/ppt/media/image42.jpeg" ContentType="image/jpeg"/>
  <Override PartName="/ppt/media/image40.png" ContentType="image/png"/>
  <Override PartName="/ppt/media/image50.png" ContentType="image/png"/>
  <Override PartName="/ppt/media/image43.jpeg" ContentType="image/jpeg"/>
  <Override PartName="/ppt/media/image44.jpeg" ContentType="image/jpeg"/>
  <Override PartName="/ppt/media/image46.jpeg" ContentType="image/jpeg"/>
  <Override PartName="/ppt/media/image48.jpeg" ContentType="image/jpeg"/>
  <Override PartName="/ppt/media/image51.png" ContentType="image/png"/>
  <Override PartName="/ppt/media/image52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  <Override PartName="/ppt/slides/_rels/slide84.xml.rels" ContentType="application/vnd.openxmlformats-package.relationships+xml"/>
  <Override PartName="/ppt/slides/_rels/slide85.xml.rels" ContentType="application/vnd.openxmlformats-package.relationships+xml"/>
  <Override PartName="/ppt/slides/_rels/slide86.xml.rels" ContentType="application/vnd.openxmlformats-package.relationships+xml"/>
  <Override PartName="/ppt/slides/_rels/slide87.xml.rels" ContentType="application/vnd.openxmlformats-package.relationships+xml"/>
  <Override PartName="/ppt/slides/_rels/slide88.xml.rels" ContentType="application/vnd.openxmlformats-package.relationships+xml"/>
  <Override PartName="/ppt/slides/_rels/slide89.xml.rels" ContentType="application/vnd.openxmlformats-package.relationships+xml"/>
  <Override PartName="/ppt/slides/_rels/slide90.xml.rels" ContentType="application/vnd.openxmlformats-package.relationships+xml"/>
  <Override PartName="/ppt/slides/_rels/slide91.xml.rels" ContentType="application/vnd.openxmlformats-package.relationships+xml"/>
  <Override PartName="/ppt/slides/_rels/slide92.xml.rels" ContentType="application/vnd.openxmlformats-package.relationships+xml"/>
  <Override PartName="/ppt/slides/_rels/slide93.xml.rels" ContentType="application/vnd.openxmlformats-package.relationships+xml"/>
  <Override PartName="/ppt/slides/_rels/slide94.xml.rels" ContentType="application/vnd.openxmlformats-package.relationships+xml"/>
  <Override PartName="/ppt/slides/_rels/slide95.xml.rels" ContentType="application/vnd.openxmlformats-package.relationships+xml"/>
  <Override PartName="/ppt/slides/_rels/slide96.xml.rels" ContentType="application/vnd.openxmlformats-package.relationships+xml"/>
  <Override PartName="/ppt/slides/_rels/slide97.xml.rels" ContentType="application/vnd.openxmlformats-package.relationships+xml"/>
  <Override PartName="/ppt/slides/_rels/slide98.xml.rels" ContentType="application/vnd.openxmlformats-package.relationships+xml"/>
  <Override PartName="/ppt/slides/_rels/slide99.xml.rels" ContentType="application/vnd.openxmlformats-package.relationships+xml"/>
  <Override PartName="/ppt/slides/_rels/slide100.xml.rels" ContentType="application/vnd.openxmlformats-package.relationships+xml"/>
  <Override PartName="/ppt/slides/_rels/slide101.xml.rels" ContentType="application/vnd.openxmlformats-package.relationships+xml"/>
  <Override PartName="/ppt/slides/_rels/slide102.xml.rels" ContentType="application/vnd.openxmlformats-package.relationships+xml"/>
  <Override PartName="/ppt/slides/_rels/slide103.xml.rels" ContentType="application/vnd.openxmlformats-package.relationships+xml"/>
  <Override PartName="/ppt/slides/_rels/slide104.xml.rels" ContentType="application/vnd.openxmlformats-package.relationships+xml"/>
  <Override PartName="/ppt/slides/_rels/slide105.xml.rels" ContentType="application/vnd.openxmlformats-package.relationships+xml"/>
  <Override PartName="/ppt/slides/_rels/slide106.xml.rels" ContentType="application/vnd.openxmlformats-package.relationships+xml"/>
  <Override PartName="/ppt/slides/_rels/slide107.xml.rels" ContentType="application/vnd.openxmlformats-package.relationships+xml"/>
  <Override PartName="/ppt/slides/_rels/slide108.xml.rels" ContentType="application/vnd.openxmlformats-package.relationships+xml"/>
  <Override PartName="/ppt/slides/_rels/slide109.xml.rels" ContentType="application/vnd.openxmlformats-package.relationships+xml"/>
  <Override PartName="/ppt/slides/_rels/slide110.xml.rels" ContentType="application/vnd.openxmlformats-package.relationships+xml"/>
  <Override PartName="/ppt/slides/_rels/slide111.xml.rels" ContentType="application/vnd.openxmlformats-package.relationships+xml"/>
  <Override PartName="/ppt/slides/_rels/slide112.xml.rels" ContentType="application/vnd.openxmlformats-package.relationships+xml"/>
  <Override PartName="/ppt/slides/_rels/slide113.xml.rels" ContentType="application/vnd.openxmlformats-package.relationships+xml"/>
  <Override PartName="/ppt/slides/_rels/slide114.xml.rels" ContentType="application/vnd.openxmlformats-package.relationships+xml"/>
  <Override PartName="/ppt/slides/_rels/slide115.xml.rels" ContentType="application/vnd.openxmlformats-package.relationships+xml"/>
  <Override PartName="/ppt/slides/_rels/slide1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slide" Target="slides/slide74.xml"/><Relationship Id="rId83" Type="http://schemas.openxmlformats.org/officeDocument/2006/relationships/slide" Target="slides/slide75.xml"/><Relationship Id="rId84" Type="http://schemas.openxmlformats.org/officeDocument/2006/relationships/slide" Target="slides/slide76.xml"/><Relationship Id="rId85" Type="http://schemas.openxmlformats.org/officeDocument/2006/relationships/slide" Target="slides/slide77.xml"/><Relationship Id="rId86" Type="http://schemas.openxmlformats.org/officeDocument/2006/relationships/slide" Target="slides/slide78.xml"/><Relationship Id="rId87" Type="http://schemas.openxmlformats.org/officeDocument/2006/relationships/slide" Target="slides/slide79.xml"/><Relationship Id="rId88" Type="http://schemas.openxmlformats.org/officeDocument/2006/relationships/slide" Target="slides/slide80.xml"/><Relationship Id="rId89" Type="http://schemas.openxmlformats.org/officeDocument/2006/relationships/slide" Target="slides/slide81.xml"/><Relationship Id="rId90" Type="http://schemas.openxmlformats.org/officeDocument/2006/relationships/slide" Target="slides/slide82.xml"/><Relationship Id="rId91" Type="http://schemas.openxmlformats.org/officeDocument/2006/relationships/slide" Target="slides/slide83.xml"/><Relationship Id="rId92" Type="http://schemas.openxmlformats.org/officeDocument/2006/relationships/slide" Target="slides/slide84.xml"/><Relationship Id="rId93" Type="http://schemas.openxmlformats.org/officeDocument/2006/relationships/slide" Target="slides/slide85.xml"/><Relationship Id="rId94" Type="http://schemas.openxmlformats.org/officeDocument/2006/relationships/slide" Target="slides/slide86.xml"/><Relationship Id="rId95" Type="http://schemas.openxmlformats.org/officeDocument/2006/relationships/slide" Target="slides/slide87.xml"/><Relationship Id="rId96" Type="http://schemas.openxmlformats.org/officeDocument/2006/relationships/slide" Target="slides/slide88.xml"/><Relationship Id="rId97" Type="http://schemas.openxmlformats.org/officeDocument/2006/relationships/slide" Target="slides/slide89.xml"/><Relationship Id="rId98" Type="http://schemas.openxmlformats.org/officeDocument/2006/relationships/slide" Target="slides/slide90.xml"/><Relationship Id="rId99" Type="http://schemas.openxmlformats.org/officeDocument/2006/relationships/slide" Target="slides/slide91.xml"/><Relationship Id="rId100" Type="http://schemas.openxmlformats.org/officeDocument/2006/relationships/slide" Target="slides/slide92.xml"/><Relationship Id="rId101" Type="http://schemas.openxmlformats.org/officeDocument/2006/relationships/slide" Target="slides/slide93.xml"/><Relationship Id="rId102" Type="http://schemas.openxmlformats.org/officeDocument/2006/relationships/slide" Target="slides/slide94.xml"/><Relationship Id="rId103" Type="http://schemas.openxmlformats.org/officeDocument/2006/relationships/slide" Target="slides/slide95.xml"/><Relationship Id="rId104" Type="http://schemas.openxmlformats.org/officeDocument/2006/relationships/slide" Target="slides/slide96.xml"/><Relationship Id="rId105" Type="http://schemas.openxmlformats.org/officeDocument/2006/relationships/slide" Target="slides/slide97.xml"/><Relationship Id="rId106" Type="http://schemas.openxmlformats.org/officeDocument/2006/relationships/slide" Target="slides/slide98.xml"/><Relationship Id="rId107" Type="http://schemas.openxmlformats.org/officeDocument/2006/relationships/slide" Target="slides/slide99.xml"/><Relationship Id="rId108" Type="http://schemas.openxmlformats.org/officeDocument/2006/relationships/slide" Target="slides/slide100.xml"/><Relationship Id="rId109" Type="http://schemas.openxmlformats.org/officeDocument/2006/relationships/slide" Target="slides/slide101.xml"/><Relationship Id="rId110" Type="http://schemas.openxmlformats.org/officeDocument/2006/relationships/slide" Target="slides/slide102.xml"/><Relationship Id="rId111" Type="http://schemas.openxmlformats.org/officeDocument/2006/relationships/slide" Target="slides/slide103.xml"/><Relationship Id="rId112" Type="http://schemas.openxmlformats.org/officeDocument/2006/relationships/slide" Target="slides/slide104.xml"/><Relationship Id="rId113" Type="http://schemas.openxmlformats.org/officeDocument/2006/relationships/slide" Target="slides/slide105.xml"/><Relationship Id="rId114" Type="http://schemas.openxmlformats.org/officeDocument/2006/relationships/slide" Target="slides/slide106.xml"/><Relationship Id="rId115" Type="http://schemas.openxmlformats.org/officeDocument/2006/relationships/slide" Target="slides/slide107.xml"/><Relationship Id="rId116" Type="http://schemas.openxmlformats.org/officeDocument/2006/relationships/slide" Target="slides/slide108.xml"/><Relationship Id="rId117" Type="http://schemas.openxmlformats.org/officeDocument/2006/relationships/slide" Target="slides/slide109.xml"/><Relationship Id="rId118" Type="http://schemas.openxmlformats.org/officeDocument/2006/relationships/slide" Target="slides/slide110.xml"/><Relationship Id="rId119" Type="http://schemas.openxmlformats.org/officeDocument/2006/relationships/slide" Target="slides/slide111.xml"/><Relationship Id="rId120" Type="http://schemas.openxmlformats.org/officeDocument/2006/relationships/slide" Target="slides/slide112.xml"/><Relationship Id="rId121" Type="http://schemas.openxmlformats.org/officeDocument/2006/relationships/slide" Target="slides/slide113.xml"/><Relationship Id="rId122" Type="http://schemas.openxmlformats.org/officeDocument/2006/relationships/slide" Target="slides/slide114.xml"/><Relationship Id="rId123" Type="http://schemas.openxmlformats.org/officeDocument/2006/relationships/slide" Target="slides/slide115.xml"/><Relationship Id="rId124" Type="http://schemas.openxmlformats.org/officeDocument/2006/relationships/slide" Target="slides/slide1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32D8312-2FBE-4C5F-8682-BFD29BE1EF8D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00.xml.rels><?xml version="1.0" encoding="UTF-8"?>
<Relationships xmlns="http://schemas.openxmlformats.org/package/2006/relationships"><Relationship Id="rId1" Type="http://schemas.openxmlformats.org/officeDocument/2006/relationships/slide" Target="../slides/slide100.xml"/><Relationship Id="rId2" Type="http://schemas.openxmlformats.org/officeDocument/2006/relationships/notesMaster" Target="../notesMasters/notesMaster1.xml"/>
</Relationships>
</file>

<file path=ppt/notesSlides/_rels/notesSlide101.xml.rels><?xml version="1.0" encoding="UTF-8"?>
<Relationships xmlns="http://schemas.openxmlformats.org/package/2006/relationships"><Relationship Id="rId1" Type="http://schemas.openxmlformats.org/officeDocument/2006/relationships/slide" Target="../slides/slide101.xml"/><Relationship Id="rId2" Type="http://schemas.openxmlformats.org/officeDocument/2006/relationships/notesMaster" Target="../notesMasters/notesMaster1.xml"/>
</Relationships>
</file>

<file path=ppt/notesSlides/_rels/notesSlide102.xml.rels><?xml version="1.0" encoding="UTF-8"?>
<Relationships xmlns="http://schemas.openxmlformats.org/package/2006/relationships"><Relationship Id="rId1" Type="http://schemas.openxmlformats.org/officeDocument/2006/relationships/slide" Target="../slides/slide102.xml"/><Relationship Id="rId2" Type="http://schemas.openxmlformats.org/officeDocument/2006/relationships/notesMaster" Target="../notesMasters/notesMaster1.xml"/>
</Relationships>
</file>

<file path=ppt/notesSlides/_rels/notesSlide103.xml.rels><?xml version="1.0" encoding="UTF-8"?>
<Relationships xmlns="http://schemas.openxmlformats.org/package/2006/relationships"><Relationship Id="rId1" Type="http://schemas.openxmlformats.org/officeDocument/2006/relationships/slide" Target="../slides/slide103.xml"/><Relationship Id="rId2" Type="http://schemas.openxmlformats.org/officeDocument/2006/relationships/notesMaster" Target="../notesMasters/notesMaster1.xml"/>
</Relationships>
</file>

<file path=ppt/notesSlides/_rels/notesSlide104.xml.rels><?xml version="1.0" encoding="UTF-8"?>
<Relationships xmlns="http://schemas.openxmlformats.org/package/2006/relationships"><Relationship Id="rId1" Type="http://schemas.openxmlformats.org/officeDocument/2006/relationships/slide" Target="../slides/slide104.xml"/><Relationship Id="rId2" Type="http://schemas.openxmlformats.org/officeDocument/2006/relationships/notesMaster" Target="../notesMasters/notesMaster1.xml"/>
</Relationships>
</file>

<file path=ppt/notesSlides/_rels/notesSlide105.xml.rels><?xml version="1.0" encoding="UTF-8"?>
<Relationships xmlns="http://schemas.openxmlformats.org/package/2006/relationships"><Relationship Id="rId1" Type="http://schemas.openxmlformats.org/officeDocument/2006/relationships/slide" Target="../slides/slide105.xml"/><Relationship Id="rId2" Type="http://schemas.openxmlformats.org/officeDocument/2006/relationships/notesMaster" Target="../notesMasters/notesMaster1.xml"/>
</Relationships>
</file>

<file path=ppt/notesSlides/_rels/notesSlide106.xml.rels><?xml version="1.0" encoding="UTF-8"?>
<Relationships xmlns="http://schemas.openxmlformats.org/package/2006/relationships"><Relationship Id="rId1" Type="http://schemas.openxmlformats.org/officeDocument/2006/relationships/slide" Target="../slides/slide106.xml"/><Relationship Id="rId2" Type="http://schemas.openxmlformats.org/officeDocument/2006/relationships/notesMaster" Target="../notesMasters/notesMaster1.xml"/>
</Relationships>
</file>

<file path=ppt/notesSlides/_rels/notesSlide107.xml.rels><?xml version="1.0" encoding="UTF-8"?>
<Relationships xmlns="http://schemas.openxmlformats.org/package/2006/relationships"><Relationship Id="rId1" Type="http://schemas.openxmlformats.org/officeDocument/2006/relationships/slide" Target="../slides/slide107.xml"/><Relationship Id="rId2" Type="http://schemas.openxmlformats.org/officeDocument/2006/relationships/notesMaster" Target="../notesMasters/notesMaster1.xml"/>
</Relationships>
</file>

<file path=ppt/notesSlides/_rels/notesSlide108.xml.rels><?xml version="1.0" encoding="UTF-8"?>
<Relationships xmlns="http://schemas.openxmlformats.org/package/2006/relationships"><Relationship Id="rId1" Type="http://schemas.openxmlformats.org/officeDocument/2006/relationships/slide" Target="../slides/slide108.xml"/><Relationship Id="rId2" Type="http://schemas.openxmlformats.org/officeDocument/2006/relationships/notesMaster" Target="../notesMasters/notesMaster1.xml"/>
</Relationships>
</file>

<file path=ppt/notesSlides/_rels/notesSlide109.xml.rels><?xml version="1.0" encoding="UTF-8"?>
<Relationships xmlns="http://schemas.openxmlformats.org/package/2006/relationships"><Relationship Id="rId1" Type="http://schemas.openxmlformats.org/officeDocument/2006/relationships/slide" Target="../slides/slide109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10.xml.rels><?xml version="1.0" encoding="UTF-8"?>
<Relationships xmlns="http://schemas.openxmlformats.org/package/2006/relationships"><Relationship Id="rId1" Type="http://schemas.openxmlformats.org/officeDocument/2006/relationships/slide" Target="../slides/slide110.xml"/><Relationship Id="rId2" Type="http://schemas.openxmlformats.org/officeDocument/2006/relationships/notesMaster" Target="../notesMasters/notesMaster1.xml"/>
</Relationships>
</file>

<file path=ppt/notesSlides/_rels/notesSlide111.xml.rels><?xml version="1.0" encoding="UTF-8"?>
<Relationships xmlns="http://schemas.openxmlformats.org/package/2006/relationships"><Relationship Id="rId1" Type="http://schemas.openxmlformats.org/officeDocument/2006/relationships/slide" Target="../slides/slide111.xml"/><Relationship Id="rId2" Type="http://schemas.openxmlformats.org/officeDocument/2006/relationships/notesMaster" Target="../notesMasters/notesMaster1.xml"/>
</Relationships>
</file>

<file path=ppt/notesSlides/_rels/notesSlide112.xml.rels><?xml version="1.0" encoding="UTF-8"?>
<Relationships xmlns="http://schemas.openxmlformats.org/package/2006/relationships"><Relationship Id="rId1" Type="http://schemas.openxmlformats.org/officeDocument/2006/relationships/slide" Target="../slides/slide112.xml"/><Relationship Id="rId2" Type="http://schemas.openxmlformats.org/officeDocument/2006/relationships/notesMaster" Target="../notesMasters/notesMaster1.xml"/>
</Relationships>
</file>

<file path=ppt/notesSlides/_rels/notesSlide113.xml.rels><?xml version="1.0" encoding="UTF-8"?>
<Relationships xmlns="http://schemas.openxmlformats.org/package/2006/relationships"><Relationship Id="rId1" Type="http://schemas.openxmlformats.org/officeDocument/2006/relationships/slide" Target="../slides/slide113.xml"/><Relationship Id="rId2" Type="http://schemas.openxmlformats.org/officeDocument/2006/relationships/notesMaster" Target="../notesMasters/notesMaster1.xml"/>
</Relationships>
</file>

<file path=ppt/notesSlides/_rels/notesSlide114.xml.rels><?xml version="1.0" encoding="UTF-8"?>
<Relationships xmlns="http://schemas.openxmlformats.org/package/2006/relationships"><Relationship Id="rId1" Type="http://schemas.openxmlformats.org/officeDocument/2006/relationships/slide" Target="../slides/slide114.xml"/><Relationship Id="rId2" Type="http://schemas.openxmlformats.org/officeDocument/2006/relationships/notesMaster" Target="../notesMasters/notesMaster1.xml"/>
</Relationships>
</file>

<file path=ppt/notesSlides/_rels/notesSlide115.xml.rels><?xml version="1.0" encoding="UTF-8"?>
<Relationships xmlns="http://schemas.openxmlformats.org/package/2006/relationships"><Relationship Id="rId1" Type="http://schemas.openxmlformats.org/officeDocument/2006/relationships/slide" Target="../slides/slide115.xml"/><Relationship Id="rId2" Type="http://schemas.openxmlformats.org/officeDocument/2006/relationships/notesMaster" Target="../notesMasters/notesMaster1.xml"/>
</Relationships>
</file>

<file path=ppt/notesSlides/_rels/notesSlide116.xml.rels><?xml version="1.0" encoding="UTF-8"?>
<Relationships xmlns="http://schemas.openxmlformats.org/package/2006/relationships"><Relationship Id="rId1" Type="http://schemas.openxmlformats.org/officeDocument/2006/relationships/slide" Target="../slides/slide116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_rels/notesSlide72.xml.rels><?xml version="1.0" encoding="UTF-8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
</Relationships>
</file>

<file path=ppt/notesSlides/_rels/notesSlide73.xml.rels><?xml version="1.0" encoding="UTF-8"?>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
</Relationships>
</file>

<file path=ppt/notesSlides/_rels/notesSlide74.xml.rels><?xml version="1.0" encoding="UTF-8"?>
<Relationships xmlns="http://schemas.openxmlformats.org/package/2006/relationships"><Relationship Id="rId1" Type="http://schemas.openxmlformats.org/officeDocument/2006/relationships/slide" Target="../slides/slide74.xml"/><Relationship Id="rId2" Type="http://schemas.openxmlformats.org/officeDocument/2006/relationships/notesMaster" Target="../notesMasters/notesMaster1.xml"/>
</Relationships>
</file>

<file path=ppt/notesSlides/_rels/notesSlide75.xml.rels><?xml version="1.0" encoding="UTF-8"?>
<Relationships xmlns="http://schemas.openxmlformats.org/package/2006/relationships"><Relationship Id="rId1" Type="http://schemas.openxmlformats.org/officeDocument/2006/relationships/slide" Target="../slides/slide75.xml"/><Relationship Id="rId2" Type="http://schemas.openxmlformats.org/officeDocument/2006/relationships/notesMaster" Target="../notesMasters/notesMaster1.xml"/>
</Relationships>
</file>

<file path=ppt/notesSlides/_rels/notesSlide76.xml.rels><?xml version="1.0" encoding="UTF-8"?>
<Relationships xmlns="http://schemas.openxmlformats.org/package/2006/relationships"><Relationship Id="rId1" Type="http://schemas.openxmlformats.org/officeDocument/2006/relationships/slide" Target="../slides/slide76.xml"/><Relationship Id="rId2" Type="http://schemas.openxmlformats.org/officeDocument/2006/relationships/notesMaster" Target="../notesMasters/notesMaster1.xml"/>
</Relationships>
</file>

<file path=ppt/notesSlides/_rels/notesSlide77.xml.rels><?xml version="1.0" encoding="UTF-8"?>
<Relationships xmlns="http://schemas.openxmlformats.org/package/2006/relationships"><Relationship Id="rId1" Type="http://schemas.openxmlformats.org/officeDocument/2006/relationships/slide" Target="../slides/slide77.xml"/><Relationship Id="rId2" Type="http://schemas.openxmlformats.org/officeDocument/2006/relationships/notesMaster" Target="../notesMasters/notesMaster1.xml"/>
</Relationships>
</file>

<file path=ppt/notesSlides/_rels/notesSlide78.xml.rels><?xml version="1.0" encoding="UTF-8"?>
<Relationships xmlns="http://schemas.openxmlformats.org/package/2006/relationships"><Relationship Id="rId1" Type="http://schemas.openxmlformats.org/officeDocument/2006/relationships/slide" Target="../slides/slide78.xml"/><Relationship Id="rId2" Type="http://schemas.openxmlformats.org/officeDocument/2006/relationships/notesMaster" Target="../notesMasters/notesMaster1.xml"/>
</Relationships>
</file>

<file path=ppt/notesSlides/_rels/notesSlide79.xml.rels><?xml version="1.0" encoding="UTF-8"?>
<Relationships xmlns="http://schemas.openxmlformats.org/package/2006/relationships"><Relationship Id="rId1" Type="http://schemas.openxmlformats.org/officeDocument/2006/relationships/slide" Target="../slides/slide79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80.xml.rels><?xml version="1.0" encoding="UTF-8"?>
<Relationships xmlns="http://schemas.openxmlformats.org/package/2006/relationships"><Relationship Id="rId1" Type="http://schemas.openxmlformats.org/officeDocument/2006/relationships/slide" Target="../slides/slide80.xml"/><Relationship Id="rId2" Type="http://schemas.openxmlformats.org/officeDocument/2006/relationships/notesMaster" Target="../notesMasters/notesMaster1.xml"/>
</Relationships>
</file>

<file path=ppt/notesSlides/_rels/notesSlide81.xml.rels><?xml version="1.0" encoding="UTF-8"?>
<Relationships xmlns="http://schemas.openxmlformats.org/package/2006/relationships"><Relationship Id="rId1" Type="http://schemas.openxmlformats.org/officeDocument/2006/relationships/slide" Target="../slides/slide81.xml"/><Relationship Id="rId2" Type="http://schemas.openxmlformats.org/officeDocument/2006/relationships/notesMaster" Target="../notesMasters/notesMaster1.xml"/>
</Relationships>
</file>

<file path=ppt/notesSlides/_rels/notesSlide82.xml.rels><?xml version="1.0" encoding="UTF-8"?>
<Relationships xmlns="http://schemas.openxmlformats.org/package/2006/relationships"><Relationship Id="rId1" Type="http://schemas.openxmlformats.org/officeDocument/2006/relationships/slide" Target="../slides/slide82.xml"/><Relationship Id="rId2" Type="http://schemas.openxmlformats.org/officeDocument/2006/relationships/notesMaster" Target="../notesMasters/notesMaster1.xml"/>
</Relationships>
</file>

<file path=ppt/notesSlides/_rels/notesSlide83.xml.rels><?xml version="1.0" encoding="UTF-8"?>
<Relationships xmlns="http://schemas.openxmlformats.org/package/2006/relationships"><Relationship Id="rId1" Type="http://schemas.openxmlformats.org/officeDocument/2006/relationships/slide" Target="../slides/slide83.xml"/><Relationship Id="rId2" Type="http://schemas.openxmlformats.org/officeDocument/2006/relationships/notesMaster" Target="../notesMasters/notesMaster1.xml"/>
</Relationships>
</file>

<file path=ppt/notesSlides/_rels/notesSlide84.xml.rels><?xml version="1.0" encoding="UTF-8"?>
<Relationships xmlns="http://schemas.openxmlformats.org/package/2006/relationships"><Relationship Id="rId1" Type="http://schemas.openxmlformats.org/officeDocument/2006/relationships/slide" Target="../slides/slide84.xml"/><Relationship Id="rId2" Type="http://schemas.openxmlformats.org/officeDocument/2006/relationships/notesMaster" Target="../notesMasters/notesMaster1.xml"/>
</Relationships>
</file>

<file path=ppt/notesSlides/_rels/notesSlide85.xml.rels><?xml version="1.0" encoding="UTF-8"?>
<Relationships xmlns="http://schemas.openxmlformats.org/package/2006/relationships"><Relationship Id="rId1" Type="http://schemas.openxmlformats.org/officeDocument/2006/relationships/slide" Target="../slides/slide85.xml"/><Relationship Id="rId2" Type="http://schemas.openxmlformats.org/officeDocument/2006/relationships/notesMaster" Target="../notesMasters/notesMaster1.xml"/>
</Relationships>
</file>

<file path=ppt/notesSlides/_rels/notesSlide86.xml.rels><?xml version="1.0" encoding="UTF-8"?>
<Relationships xmlns="http://schemas.openxmlformats.org/package/2006/relationships"><Relationship Id="rId1" Type="http://schemas.openxmlformats.org/officeDocument/2006/relationships/slide" Target="../slides/slide86.xml"/><Relationship Id="rId2" Type="http://schemas.openxmlformats.org/officeDocument/2006/relationships/notesMaster" Target="../notesMasters/notesMaster1.xml"/>
</Relationships>
</file>

<file path=ppt/notesSlides/_rels/notesSlide87.xml.rels><?xml version="1.0" encoding="UTF-8"?>
<Relationships xmlns="http://schemas.openxmlformats.org/package/2006/relationships"><Relationship Id="rId1" Type="http://schemas.openxmlformats.org/officeDocument/2006/relationships/slide" Target="../slides/slide87.xml"/><Relationship Id="rId2" Type="http://schemas.openxmlformats.org/officeDocument/2006/relationships/notesMaster" Target="../notesMasters/notesMaster1.xml"/>
</Relationships>
</file>

<file path=ppt/notesSlides/_rels/notesSlide88.xml.rels><?xml version="1.0" encoding="UTF-8"?>
<Relationships xmlns="http://schemas.openxmlformats.org/package/2006/relationships"><Relationship Id="rId1" Type="http://schemas.openxmlformats.org/officeDocument/2006/relationships/slide" Target="../slides/slide88.xml"/><Relationship Id="rId2" Type="http://schemas.openxmlformats.org/officeDocument/2006/relationships/notesMaster" Target="../notesMasters/notesMaster1.xml"/>
</Relationships>
</file>

<file path=ppt/notesSlides/_rels/notesSlide89.xml.rels><?xml version="1.0" encoding="UTF-8"?>
<Relationships xmlns="http://schemas.openxmlformats.org/package/2006/relationships"><Relationship Id="rId1" Type="http://schemas.openxmlformats.org/officeDocument/2006/relationships/slide" Target="../slides/slide89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_rels/notesSlide90.xml.rels><?xml version="1.0" encoding="UTF-8"?>
<Relationships xmlns="http://schemas.openxmlformats.org/package/2006/relationships"><Relationship Id="rId1" Type="http://schemas.openxmlformats.org/officeDocument/2006/relationships/slide" Target="../slides/slide90.xml"/><Relationship Id="rId2" Type="http://schemas.openxmlformats.org/officeDocument/2006/relationships/notesMaster" Target="../notesMasters/notesMaster1.xml"/>
</Relationships>
</file>

<file path=ppt/notesSlides/_rels/notesSlide91.xml.rels><?xml version="1.0" encoding="UTF-8"?>
<Relationships xmlns="http://schemas.openxmlformats.org/package/2006/relationships"><Relationship Id="rId1" Type="http://schemas.openxmlformats.org/officeDocument/2006/relationships/slide" Target="../slides/slide91.xml"/><Relationship Id="rId2" Type="http://schemas.openxmlformats.org/officeDocument/2006/relationships/notesMaster" Target="../notesMasters/notesMaster1.xml"/>
</Relationships>
</file>

<file path=ppt/notesSlides/_rels/notesSlide92.xml.rels><?xml version="1.0" encoding="UTF-8"?>
<Relationships xmlns="http://schemas.openxmlformats.org/package/2006/relationships"><Relationship Id="rId1" Type="http://schemas.openxmlformats.org/officeDocument/2006/relationships/slide" Target="../slides/slide92.xml"/><Relationship Id="rId2" Type="http://schemas.openxmlformats.org/officeDocument/2006/relationships/notesMaster" Target="../notesMasters/notesMaster1.xml"/>
</Relationships>
</file>

<file path=ppt/notesSlides/_rels/notesSlide93.xml.rels><?xml version="1.0" encoding="UTF-8"?>
<Relationships xmlns="http://schemas.openxmlformats.org/package/2006/relationships"><Relationship Id="rId1" Type="http://schemas.openxmlformats.org/officeDocument/2006/relationships/slide" Target="../slides/slide93.xml"/><Relationship Id="rId2" Type="http://schemas.openxmlformats.org/officeDocument/2006/relationships/notesMaster" Target="../notesMasters/notesMaster1.xml"/>
</Relationships>
</file>

<file path=ppt/notesSlides/_rels/notesSlide94.xml.rels><?xml version="1.0" encoding="UTF-8"?>
<Relationships xmlns="http://schemas.openxmlformats.org/package/2006/relationships"><Relationship Id="rId1" Type="http://schemas.openxmlformats.org/officeDocument/2006/relationships/slide" Target="../slides/slide94.xml"/><Relationship Id="rId2" Type="http://schemas.openxmlformats.org/officeDocument/2006/relationships/notesMaster" Target="../notesMasters/notesMaster1.xml"/>
</Relationships>
</file>

<file path=ppt/notesSlides/_rels/notesSlide95.xml.rels><?xml version="1.0" encoding="UTF-8"?>
<Relationships xmlns="http://schemas.openxmlformats.org/package/2006/relationships"><Relationship Id="rId1" Type="http://schemas.openxmlformats.org/officeDocument/2006/relationships/slide" Target="../slides/slide95.xml"/><Relationship Id="rId2" Type="http://schemas.openxmlformats.org/officeDocument/2006/relationships/notesMaster" Target="../notesMasters/notesMaster1.xml"/>
</Relationships>
</file>

<file path=ppt/notesSlides/_rels/notesSlide96.xml.rels><?xml version="1.0" encoding="UTF-8"?>
<Relationships xmlns="http://schemas.openxmlformats.org/package/2006/relationships"><Relationship Id="rId1" Type="http://schemas.openxmlformats.org/officeDocument/2006/relationships/slide" Target="../slides/slide96.xml"/><Relationship Id="rId2" Type="http://schemas.openxmlformats.org/officeDocument/2006/relationships/notesMaster" Target="../notesMasters/notesMaster1.xml"/>
</Relationships>
</file>

<file path=ppt/notesSlides/_rels/notesSlide97.xml.rels><?xml version="1.0" encoding="UTF-8"?>
<Relationships xmlns="http://schemas.openxmlformats.org/package/2006/relationships"><Relationship Id="rId1" Type="http://schemas.openxmlformats.org/officeDocument/2006/relationships/slide" Target="../slides/slide97.xml"/><Relationship Id="rId2" Type="http://schemas.openxmlformats.org/officeDocument/2006/relationships/notesMaster" Target="../notesMasters/notesMaster1.xml"/>
</Relationships>
</file>

<file path=ppt/notesSlides/_rels/notesSlide98.xml.rels><?xml version="1.0" encoding="UTF-8"?>
<Relationships xmlns="http://schemas.openxmlformats.org/package/2006/relationships"><Relationship Id="rId1" Type="http://schemas.openxmlformats.org/officeDocument/2006/relationships/slide" Target="../slides/slide98.xml"/><Relationship Id="rId2" Type="http://schemas.openxmlformats.org/officeDocument/2006/relationships/notesMaster" Target="../notesMasters/notesMaster1.xml"/>
</Relationships>
</file>

<file path=ppt/notesSlides/_rels/notesSlide99.xml.rels><?xml version="1.0" encoding="UTF-8"?>
<Relationships xmlns="http://schemas.openxmlformats.org/package/2006/relationships"><Relationship Id="rId1" Type="http://schemas.openxmlformats.org/officeDocument/2006/relationships/slide" Target="../slides/slide9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E0F245B-89D0-409E-90C1-E2610319AB5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109683F-5E7A-4084-AB54-106D7C260CA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247042D-BCE2-413B-B8BB-CA466A44CE0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11 – Para toda pessoa com TB está indicada a investigação de: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https://www.polleverywhere.com/multiple_choice_polls/TBZj9RTWv9m8ImXEZFmXY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415AD12-DBD5-4D32-980F-40739B9B164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9D8BF32-76C9-4552-8ACE-3B0C5E60771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CEB1503-2ECA-46D5-89E8-33FB5E2997B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12 – Sobre a coinfecção TB-HIV é correto afirmar que: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https://www.polleverywhere.com/multiple_choice_polls/3w0Q8eQiGm5XzizssY1hW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59A838F-13A5-4B65-A753-60919107FBB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B9FDFA8-4470-4833-8A00-7139E33160A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6FDCE3F-EF6C-40F5-9ABC-36FDA35A887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25DE702-EA8D-4A85-9BB7-C0976EFA060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005CE0D-D9B7-4E2E-8493-1EAF4BABFE2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4B504AA-28A8-40A4-B837-F7698A5C51E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74BE983-78D8-4F54-8D44-400437FB039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52CABE4-65B6-4765-B124-0BFAC5A38BC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6FF37D4-0497-4B55-B1E8-323B8A4F0AE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13 – Além de solicitar o exame de HIV, a outra ação necessária após o diagnóstico de TB é a notificação do caso. A responsabilidade do preenchimento da ficha de notificação é do profissional: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https://www.polleverywhere.com/multiple_choice_polls/DvdmFf2B4VQ7bZ08MVuGY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EB2BD93-33B9-4256-BE69-82C4D5A15F6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88C4B11-6097-4294-B8A2-23EC545265B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E268368-2DC8-4E89-B9DA-9296CE2CC94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8890A41-691B-4DED-89AB-22A8D05DF6C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1E63F50-827F-4C64-9B4B-31F1EE2CE23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9F9616A-E1AE-4009-8C29-36A2A43B992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1BD60F1-38D9-476E-A149-BEAD4E4F336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C776B9E-1BE7-448D-899E-F744452C483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 – Em relação a história clínica de LMS, houve falha de abordagem: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https://www.polleverywhere.com/multiple_choice_polls/Ai6Tk2klXeDW6QSSPyq2m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07F0307-ADEE-4D09-87FD-2DE5326DF6A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65BC8B7-284B-4C82-9EAE-33B21A8B604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0B4ABAC-B80C-49A3-AE94-BC4C64E3AF6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2 – O que você considerou como falha na abordagem?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https://www.polleverywhere.com/multiple_choice_polls/mQtvU2KcOcOXelfpNvPUs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0C0D891-0BAE-4646-AB3A-D94B0FE7DC9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8CD941B-7CC8-4AB6-9C2E-4B0000B26DE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C532410-75CC-41A2-BC08-9F855332106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F4A04D7-98E2-4DF1-933B-810E9398512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ED57751-F737-47D7-89A2-E3B074D7518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C5FBC46-C97F-44C7-9A8A-204417EA8AE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3 – Define-se como SINTOMÁTICO RESPIRATÓRIO (SR) na busca ativa na população geral, a pessoa que apresenta tosse por tempo igual ou superior a: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https://www.polleverywhere.com/multiple_choice_polls/4MW6MXPQ6KIRHL6yx4C9O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62BF104-E62C-4B0A-A519-044E7EBB254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70A1CEE-C702-41F9-839E-71A917FD155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11D0010-2382-40A1-92ED-910810BBDF3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61259BE-7E77-47DD-A954-536F83F6417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0AC6117-6190-4890-9901-E98EC5B2DDA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DA40409-0934-4CA0-898F-B0AA262ACEE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785CDD9-43A9-48B6-8231-7C28619B141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A764F81-3D36-4700-8DBC-76A5AA456F2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2002646-9CE7-4980-BD68-6D714FDDD8E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4 – O que é mais importante para uma estratégia de busca ativa?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https://www.polleverywhere.com/multiple_choice_polls/yy2rGOIwaiP1RNSYgvV1o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7DE82CC-E865-4562-AB76-33A04DB1B3D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BE33718-7406-495F-ACA8-A00CC69E56D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73D94C0-3D32-4687-AAD0-5ECE4A0A977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5 – Quais populações são prioritárias para a busca ativa de sintomático respiratório?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https://www.polleverywhere.com/multiple_choice_polls/pXK0kJIaEAT2UC0AdMtYD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DC51E8A-EC70-4ACF-BCEF-458E5315CDB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C5F5BFF-B65D-4F2B-9C53-E206A51F14A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74D52EC-1A7B-4A38-9B63-4F9318FE5C1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B9094B7-136B-4891-9CD3-B50B844AFDE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A5482E8-499D-46F0-8C76-1198BDFA0C9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97F90A8-45EB-4708-A511-313C02FE39A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416B05C-3E4A-4C5D-A67E-55E0342B0AF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1A7BE36-08FA-4EB6-A0A9-0F6A55F36A7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FA66338-8509-4CE6-8FA0-49D33DB10B7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D0403C7-A288-4E69-83B5-85AB0CA8C70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9D389A6-C495-4BBC-B55C-07F8FD0F692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3BA341D-CB87-424E-8366-6990F417F8E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C776888-51FC-431A-98C6-0A6DCA91991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E05186E-8C2B-4C89-98A9-CFC3F39A71C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95F3F5A-6E26-4D9A-99B5-ADA36A90AA8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D5F169D-DA5E-40F9-9415-F90D4CDC4F4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BBE4D0F-8EF4-417A-A8F6-450CA2C3F3F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65E9784-7A2E-481F-ACC0-174756410AA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C01DAB9-6812-4A42-B2C6-3B099EDB058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6D5EDAF-4B5E-44E8-8A1C-04827A4510C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2B8C15B-D71F-445A-99BA-B0AA6B45CEE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6 – Em relação ao atendimento inicial de LMS na USF, qual exame seria recomendado?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https://www.polleverywhere.com/multiple_choice_polls/l9LnwSWPymNd93WOrhYEe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B65DF4E-1F58-40CB-A021-A608724FDE8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680A7E1-B3AC-4C24-A25F-9CE2AF65B6E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84290F6-9916-4C24-9540-364CF72BDE4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7 – Para a adequada coleta de escarro, o mais importante é: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https://www.polleverywhere.com/multiple_choice_polls/l59oJYJncTGoMavi9LoBq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3010A73-C563-4F9B-9231-81A5C83FF92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D9331DF-917E-4FAD-AD25-537AA142179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2968887-3330-4A5F-B7F9-EDC69E856F4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206D9E8-9B6E-48BA-ABDE-66C19AF428C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09EE06D-2A41-4A2C-8DF6-BB025075262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D665D7B-EE6A-4214-A039-B2C2A11D2F8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67CE46F-2C87-4E8E-BEDB-74545ECDD5D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3ED5A5E-7C86-4475-BA5E-C83E79C6372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8 – A baciloscopia ou TRM-TB de escarro estão indicados para: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https://www.polleverywhere.com/multiple_choice_polls/taPFNDEHhDC8X69CL1kIj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31CA7C5-CD68-403E-89DF-3B9579AA23A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ECA0FCA-D7CA-460D-957F-BA46C55F81F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6A768D1-2409-45DF-A1A9-74EB2C9D6AE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2E01DF0-D0B0-4C82-8B37-CBDEF07F06D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451162A-45EE-4A95-9B5F-3EC82BE1071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AED6BA7-194A-4B06-84B8-BF551C69586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135543A-B671-4950-936F-36744F9F490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26EC431-B195-4F6A-B5D7-7A20A4ED849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41FA0FE-F43E-4AFB-B828-007B4934981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19A49DD-25DB-418F-83AE-7DC05FF179A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4A231A7-FB39-4BF5-AE44-6F94AC8A5DF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C016F89-CA60-4113-85B1-2C440C9F5B0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Lembrar no caso de discordância dos dois TRM-TB realizar o terceiro e encaminhar para referência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86E5E3A-DD46-409C-B330-3F4F21298A9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Lembrar no caso de discordância dos dois TRM-TB realizar o terceiro e encaminhar para referência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E9281B5-7224-4444-96C8-3C4091E01EF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D97A7D8-42B6-4BA4-8D6D-4EDA64CEFD2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9 – A solicitação de cultura para LMS estaria indicada: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https://www.polleverywhere.com/multiple_choice_polls/kS45h7Q0LTpwr1HMxmren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D29C4BB-C4C4-4B14-858B-07088C24374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Cultura universal nos locais que conseguem fazer a cultura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C9BF74D-E1B1-4C1B-A557-833BC20B778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746AE1C-5B03-49C1-9714-F209D9FE8DB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DDA2391-CF40-409F-B447-B5BDFCABBD0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AF60F7B-41D4-4754-90B4-EDAF558B1A6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F2E46ED-3A15-4F10-BE63-FD8F8BEFF07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80B04C2-6759-4910-8FD5-B0E7228BFFA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33CD598-7FD0-44F0-9393-499A0BAD8F3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603F2F5-776B-4480-8690-172CC70D56F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112272D-5627-43D5-9FA7-7D2D637A73F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779CCF0-61B7-431B-A558-048A3AC0EF5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FD133C1-B407-4925-BF9B-ABDEFC8BC0D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887A094-EE70-4F26-A76F-E2A30B92AC1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96F945C-84DB-41A7-8848-6AFF01E4DB3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2B5CA87-0672-49AE-BB9A-5B269B62ACE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97ECEE5-6AA9-4D1C-94C1-9DC4C1775C1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A67FDA5-11F0-4336-A019-4F772E51769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10 – Não define o diagnóstico de tuberculose pessoa com: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https://www.polleverywhere.com/multiple_choice_polls/88Zr3IesgVJpStwwfmJh3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686EF49-C605-4763-97DF-8B69B186163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067688B-64ED-446B-BE4C-4D9FDE9C55A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E52489D-F64C-49A9-BD46-916B19548AF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DAEBC63-80C9-499F-994D-735CAADF3AE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6CB8BA8-70BD-4BD0-A4C5-FE4BC25DA05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3FF94D1-E60C-47E4-89E7-AE375522586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AF10D9E-BCD3-4657-95C4-0FF3B8D2475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C8D7C3F-40C7-44FF-AEBC-79F850EEFAA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2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3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3" name="" descr=""/>
          <p:cNvPicPr/>
          <p:nvPr/>
        </p:nvPicPr>
        <p:blipFill>
          <a:blip r:embed="rId2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234" name="" descr=""/>
          <p:cNvPicPr/>
          <p:nvPr/>
        </p:nvPicPr>
        <p:blipFill>
          <a:blip r:embed="rId3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 texto mestre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51444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8571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20024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15429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20/09/19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A6D4552-42B8-4221-9532-862AB87BA6A8}" type="slidenum">
              <a:rPr b="0" lang="pt-B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pt-BR" sz="3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título mestre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 texto mestre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51444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8571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20024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15429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20/09/19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8CC26B3-B5F5-4DF3-A59C-3FFA9D1F2BF6}" type="slidenum">
              <a:rPr b="0" lang="pt-B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20/09/19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F76F450-7CB1-4C7C-BE85-D374AFDBF156}" type="slidenum">
              <a:rPr b="0" lang="pt-B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1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1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pt-BR" sz="3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título mestre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 texto mestre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51444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8571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20024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15429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20/09/19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F504FEB-B4B4-4E59-8367-0626B75D5CB8}" type="slidenum">
              <a:rPr b="0" lang="pt-B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pt-BR" sz="3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título mestre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 texto mestre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51444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8571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20024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15429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20/09/19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558B26F-98FB-4D7A-A88E-536B4B3B51DB}" type="slidenum">
              <a:rPr b="0" lang="pt-B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pt-BR" sz="3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título mestre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 texto mestre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51444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8571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20024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15429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29240" y="1825560"/>
            <a:ext cx="38858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 texto mestre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51444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8571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20024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15429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20/09/19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F6FC110-0B12-4EEC-91C0-842032F427A5}" type="slidenum">
              <a:rPr b="0" lang="pt-B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0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01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2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3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04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5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6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7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8.xml"/>
</Relationships>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0.xml"/>
</Relationships>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1.xml"/>
</Relationships>
</file>

<file path=ppt/slides/_rels/slide112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2.xml"/>
</Relationships>
</file>

<file path=ppt/slides/_rels/slide1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3.xml"/>
</Relationships>
</file>

<file path=ppt/slides/_rels/slide114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4.xml"/>
</Relationships>
</file>

<file path=ppt/slides/_rels/slide115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5.xml"/>
</Relationships>
</file>

<file path=ppt/slides/_rels/slide116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64.xml"/><Relationship Id="rId5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7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1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7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8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0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1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2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94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5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6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7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8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409760" y="4084920"/>
            <a:ext cx="632412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X a X de XXXXXX de 2018 • Brasília/DF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990720" y="2205000"/>
            <a:ext cx="7162560" cy="161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INSERIR O 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DO EVENTO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fundo_powerpoint_kit_eventos_2018_eleitoral2_capa_azul.jpg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43" name="CustomShape 3"/>
          <p:cNvSpPr/>
          <p:nvPr/>
        </p:nvSpPr>
        <p:spPr>
          <a:xfrm>
            <a:off x="990720" y="2653920"/>
            <a:ext cx="7162560" cy="161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MANEJO CLÍNICO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DA TUBERCULOSE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4" name="Imagem 4" descr=""/>
          <p:cNvPicPr/>
          <p:nvPr/>
        </p:nvPicPr>
        <p:blipFill>
          <a:blip r:embed="rId2"/>
          <a:stretch/>
        </p:blipFill>
        <p:spPr>
          <a:xfrm>
            <a:off x="148320" y="1954800"/>
            <a:ext cx="1213920" cy="11664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107640" y="260640"/>
            <a:ext cx="8784720" cy="640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2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Numa dessas visitas, LMS estava em casa com muita tosse porém, mas o ACS não observou. 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2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2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ACS verificou que as carteiras vacinais não estavam em dia. Orientou a família quanto ao calendário e os encaminhou  à USF. 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TextShape 1"/>
          <p:cNvSpPr txBox="1"/>
          <p:nvPr/>
        </p:nvSpPr>
        <p:spPr>
          <a:xfrm>
            <a:off x="0" y="0"/>
            <a:ext cx="9143640" cy="14284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 – Para toda pessoa com TB está indicada a investigação de: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7" name="CustomShape 2"/>
          <p:cNvSpPr/>
          <p:nvPr/>
        </p:nvSpPr>
        <p:spPr>
          <a:xfrm rot="5400000">
            <a:off x="4715280" y="-44640"/>
            <a:ext cx="1186920" cy="518832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Doença renal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8" name="CustomShape 3"/>
          <p:cNvSpPr/>
          <p:nvPr/>
        </p:nvSpPr>
        <p:spPr>
          <a:xfrm>
            <a:off x="1857240" y="1967400"/>
            <a:ext cx="913680" cy="1176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9" name="CustomShape 4"/>
          <p:cNvSpPr/>
          <p:nvPr/>
        </p:nvSpPr>
        <p:spPr>
          <a:xfrm rot="5400000">
            <a:off x="4679280" y="1396440"/>
            <a:ext cx="1272240" cy="52009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Infecção por HIV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0" name="CustomShape 5"/>
          <p:cNvSpPr/>
          <p:nvPr/>
        </p:nvSpPr>
        <p:spPr>
          <a:xfrm>
            <a:off x="1857240" y="3368520"/>
            <a:ext cx="894240" cy="1221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1" name="CustomShape 6"/>
          <p:cNvSpPr/>
          <p:nvPr/>
        </p:nvSpPr>
        <p:spPr>
          <a:xfrm rot="5400000">
            <a:off x="4679640" y="2849040"/>
            <a:ext cx="1236240" cy="51519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Doença hepática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2" name="CustomShape 7"/>
          <p:cNvSpPr/>
          <p:nvPr/>
        </p:nvSpPr>
        <p:spPr>
          <a:xfrm>
            <a:off x="1800720" y="4807440"/>
            <a:ext cx="950040" cy="11948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0240" rIns="163800" tIns="128520" bIns="1285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TextShape 1"/>
          <p:cNvSpPr txBox="1"/>
          <p:nvPr/>
        </p:nvSpPr>
        <p:spPr>
          <a:xfrm>
            <a:off x="0" y="0"/>
            <a:ext cx="9143640" cy="14284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 – Para toda pessoa com TB está indicada a investigação de: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5" name="CustomShape 2"/>
          <p:cNvSpPr/>
          <p:nvPr/>
        </p:nvSpPr>
        <p:spPr>
          <a:xfrm rot="5400000">
            <a:off x="4715280" y="-44640"/>
            <a:ext cx="1186920" cy="518832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Doença renal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6" name="CustomShape 3"/>
          <p:cNvSpPr/>
          <p:nvPr/>
        </p:nvSpPr>
        <p:spPr>
          <a:xfrm>
            <a:off x="1857240" y="1967400"/>
            <a:ext cx="913680" cy="1176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7" name="CustomShape 4"/>
          <p:cNvSpPr/>
          <p:nvPr/>
        </p:nvSpPr>
        <p:spPr>
          <a:xfrm rot="5400000">
            <a:off x="4679280" y="1396440"/>
            <a:ext cx="1272240" cy="52009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Infecção por HIV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8" name="CustomShape 5"/>
          <p:cNvSpPr/>
          <p:nvPr/>
        </p:nvSpPr>
        <p:spPr>
          <a:xfrm>
            <a:off x="1857240" y="3368520"/>
            <a:ext cx="894240" cy="1221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9" name="CustomShape 6"/>
          <p:cNvSpPr/>
          <p:nvPr/>
        </p:nvSpPr>
        <p:spPr>
          <a:xfrm rot="5400000">
            <a:off x="4679640" y="2849040"/>
            <a:ext cx="1236240" cy="51519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Doença hepática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0" name="CustomShape 7"/>
          <p:cNvSpPr/>
          <p:nvPr/>
        </p:nvSpPr>
        <p:spPr>
          <a:xfrm>
            <a:off x="1800720" y="4807440"/>
            <a:ext cx="950040" cy="11948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0240" rIns="163800" tIns="128520" bIns="1285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TextShape 1"/>
          <p:cNvSpPr txBox="1"/>
          <p:nvPr/>
        </p:nvSpPr>
        <p:spPr>
          <a:xfrm>
            <a:off x="0" y="0"/>
            <a:ext cx="9143640" cy="14284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– Sobre a coinfecção TB-HIV é correto afirmar que: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2" name="CustomShape 2"/>
          <p:cNvSpPr/>
          <p:nvPr/>
        </p:nvSpPr>
        <p:spPr>
          <a:xfrm rot="5400000">
            <a:off x="4418280" y="-1756440"/>
            <a:ext cx="1303560" cy="8064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PVHIV tem risco igual de adoecimento por TB quando comparada com pessoas sem HIV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3" name="CustomShape 3"/>
          <p:cNvSpPr/>
          <p:nvPr/>
        </p:nvSpPr>
        <p:spPr>
          <a:xfrm>
            <a:off x="107640" y="1733760"/>
            <a:ext cx="936000" cy="10400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3480" rIns="167760" tIns="129600" bIns="12960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4" name="CustomShape 4"/>
          <p:cNvSpPr/>
          <p:nvPr/>
        </p:nvSpPr>
        <p:spPr>
          <a:xfrm rot="5400000">
            <a:off x="3927240" y="177480"/>
            <a:ext cx="2266560" cy="80964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PVHIV tem maiores taxas de cura para TB do que pessoas sem HIV, pois estão habituadas a tratamentos de longa duração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5" name="CustomShape 5"/>
          <p:cNvSpPr/>
          <p:nvPr/>
        </p:nvSpPr>
        <p:spPr>
          <a:xfrm>
            <a:off x="107640" y="3670560"/>
            <a:ext cx="903600" cy="1080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2040" rIns="167760" tIns="128160" bIns="12780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6" name="CustomShape 6"/>
          <p:cNvSpPr/>
          <p:nvPr/>
        </p:nvSpPr>
        <p:spPr>
          <a:xfrm rot="5400000">
            <a:off x="4547520" y="2107440"/>
            <a:ext cx="1092600" cy="80298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PVHIV morrem mais de TB do que de outras doenças infecciosas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7" name="CustomShape 7"/>
          <p:cNvSpPr/>
          <p:nvPr/>
        </p:nvSpPr>
        <p:spPr>
          <a:xfrm>
            <a:off x="107640" y="5613120"/>
            <a:ext cx="970200" cy="10558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5280" rIns="167760" tIns="131400" bIns="13104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TextShape 1"/>
          <p:cNvSpPr txBox="1"/>
          <p:nvPr/>
        </p:nvSpPr>
        <p:spPr>
          <a:xfrm>
            <a:off x="0" y="0"/>
            <a:ext cx="9143640" cy="14284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– Sobre a coinfecção TB-HIV é correto afirmar que: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0" name="CustomShape 2"/>
          <p:cNvSpPr/>
          <p:nvPr/>
        </p:nvSpPr>
        <p:spPr>
          <a:xfrm rot="5400000">
            <a:off x="4338360" y="-1670040"/>
            <a:ext cx="1463400" cy="8064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PVHIV tem risco igual de adoecimento por TB quando comparada com pessoas sem HIV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1" name="CustomShape 3"/>
          <p:cNvSpPr/>
          <p:nvPr/>
        </p:nvSpPr>
        <p:spPr>
          <a:xfrm>
            <a:off x="107640" y="1753560"/>
            <a:ext cx="936000" cy="116748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3480" rIns="167760" tIns="129600" bIns="12960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2" name="CustomShape 4"/>
          <p:cNvSpPr/>
          <p:nvPr/>
        </p:nvSpPr>
        <p:spPr>
          <a:xfrm rot="5400000">
            <a:off x="4064760" y="226440"/>
            <a:ext cx="1991160" cy="80964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PVHIV tem maiores taxas de cura para TB do que pessoas sem HIV, pois estão habituadas a tratamentos de longa duração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3" name="CustomShape 5"/>
          <p:cNvSpPr/>
          <p:nvPr/>
        </p:nvSpPr>
        <p:spPr>
          <a:xfrm>
            <a:off x="107640" y="3651480"/>
            <a:ext cx="903600" cy="12124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2040" rIns="167760" tIns="128160" bIns="12780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4" name="CustomShape 6"/>
          <p:cNvSpPr/>
          <p:nvPr/>
        </p:nvSpPr>
        <p:spPr>
          <a:xfrm rot="5400000">
            <a:off x="4480560" y="2112480"/>
            <a:ext cx="1226520" cy="80298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PVHIV morrem mais de TB do que de outras doenças infecciosas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5" name="CustomShape 7"/>
          <p:cNvSpPr/>
          <p:nvPr/>
        </p:nvSpPr>
        <p:spPr>
          <a:xfrm>
            <a:off x="107640" y="5555520"/>
            <a:ext cx="970200" cy="11854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5280" rIns="167760" tIns="131400" bIns="131040" anchor="ctr"/>
          <a:p>
            <a:pPr algn="ctr">
              <a:lnSpc>
                <a:spcPct val="90000"/>
              </a:lnSpc>
            </a:pPr>
            <a:r>
              <a:rPr b="1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COINFECÇÃO TB-HIV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7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Porque é importante realizar o teste de HIV nas pessoas com TB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TB é a principal causa óbito por doença infecciosa definida entre PVHIV.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TextShape 1"/>
          <p:cNvSpPr txBox="1"/>
          <p:nvPr/>
        </p:nvSpPr>
        <p:spPr>
          <a:xfrm>
            <a:off x="556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MANEJO DA COINFECÇÃO TB-HIV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9" name="TextShape 2"/>
          <p:cNvSpPr txBox="1"/>
          <p:nvPr/>
        </p:nvSpPr>
        <p:spPr>
          <a:xfrm>
            <a:off x="323640" y="2205000"/>
            <a:ext cx="8424720" cy="3835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Diagnóstico da TB em PVHIV 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Sintomático respiratório com HIV, independentemente do tempo de tosse, solicitar: TRM-TB; Cultura e TS; Raio X tórax.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MANEJO DA COINFECÇÃO TB-HIV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1" name="TextShape 2"/>
          <p:cNvSpPr txBox="1"/>
          <p:nvPr/>
        </p:nvSpPr>
        <p:spPr>
          <a:xfrm>
            <a:off x="395640" y="1825560"/>
            <a:ext cx="84247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Diagnóstico de HIV em pessoas com TB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Ofertar o teste de HIV a todas as pessoas com diagnóstico TB.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Nestes casos, além do tratamento da TB oportuno, deve ser  iniciada a terapia antirretroviral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TextShape 1"/>
          <p:cNvSpPr txBox="1"/>
          <p:nvPr/>
        </p:nvSpPr>
        <p:spPr>
          <a:xfrm>
            <a:off x="524880" y="35136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COINFECÇÃO TB-HIV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3" name="TextShape 2"/>
          <p:cNvSpPr txBox="1"/>
          <p:nvPr/>
        </p:nvSpPr>
        <p:spPr>
          <a:xfrm>
            <a:off x="183960" y="1825560"/>
            <a:ext cx="8568720" cy="4699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Todas as PVHIV  com TB devem iniciar </a:t>
            </a:r>
            <a:r>
              <a:rPr b="1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TARV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TARV em 2 semanas: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34272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3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contagem de linfócitos T-CD4+ &lt; 50</a:t>
            </a:r>
            <a:endParaRPr b="0" lang="pt-BR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TARV em 8 semanas: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34272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3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contagem de linfócitos T-CD4+ ≥ 50</a:t>
            </a:r>
            <a:endParaRPr b="0" lang="pt-BR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34272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3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pessoas com tuberculose meníngea, independentemente de T-CD4+</a:t>
            </a:r>
            <a:endParaRPr b="0" lang="pt-BR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323640" y="620640"/>
            <a:ext cx="8496720" cy="576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levou as crianças para vacinação na USF e, na sala de espera, teve um acesso prolongado de tosse.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Vendo o episódio, o técnico de enfermagem que fazia o acolhimento lhe ofereceu um copo d’água.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COINFECÇÃO TB-HIV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5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Recomenda-se a organização da rede de atenção à saúde de forma a garantir atenção integral às pessoas com coinfecção TB e HIV.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TextShape 1"/>
          <p:cNvSpPr txBox="1"/>
          <p:nvPr/>
        </p:nvSpPr>
        <p:spPr>
          <a:xfrm>
            <a:off x="0" y="0"/>
            <a:ext cx="9143640" cy="19886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 – Além de solicitar o exame de HIV, a outra ação necessária após o diagnóstico de TB é a notificação do caso. A responsabilidade do preenchimento da ficha de notificação é do profissional: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7" name="CustomShape 2"/>
          <p:cNvSpPr/>
          <p:nvPr/>
        </p:nvSpPr>
        <p:spPr>
          <a:xfrm rot="5400000">
            <a:off x="4384800" y="-1187640"/>
            <a:ext cx="1186920" cy="7902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vigilância epidemiológica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8" name="CustomShape 3"/>
          <p:cNvSpPr/>
          <p:nvPr/>
        </p:nvSpPr>
        <p:spPr>
          <a:xfrm>
            <a:off x="143280" y="2179800"/>
            <a:ext cx="883440" cy="1176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9" name="CustomShape 4"/>
          <p:cNvSpPr/>
          <p:nvPr/>
        </p:nvSpPr>
        <p:spPr>
          <a:xfrm rot="5400000">
            <a:off x="4320360" y="241920"/>
            <a:ext cx="127224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Quem fez o diagnóstico de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0" name="CustomShape 5"/>
          <p:cNvSpPr/>
          <p:nvPr/>
        </p:nvSpPr>
        <p:spPr>
          <a:xfrm>
            <a:off x="143280" y="3574800"/>
            <a:ext cx="894240" cy="1221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1" name="CustomShape 6"/>
          <p:cNvSpPr/>
          <p:nvPr/>
        </p:nvSpPr>
        <p:spPr>
          <a:xfrm rot="5400000">
            <a:off x="4373640" y="1684440"/>
            <a:ext cx="123624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enfermagem do PCT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2" name="CustomShape 7"/>
          <p:cNvSpPr/>
          <p:nvPr/>
        </p:nvSpPr>
        <p:spPr>
          <a:xfrm>
            <a:off x="143280" y="5042160"/>
            <a:ext cx="913680" cy="11948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TextShape 1"/>
          <p:cNvSpPr txBox="1"/>
          <p:nvPr/>
        </p:nvSpPr>
        <p:spPr>
          <a:xfrm>
            <a:off x="0" y="0"/>
            <a:ext cx="9143640" cy="19886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 – Além de solicitar o exame de HIV, a outra ação necessária após o diagnóstico de TB é a notificação do caso. A responsabilidade do preenchimento da ficha de notificação é do profissional: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5" name="CustomShape 2"/>
          <p:cNvSpPr/>
          <p:nvPr/>
        </p:nvSpPr>
        <p:spPr>
          <a:xfrm rot="5400000">
            <a:off x="4384800" y="-1187640"/>
            <a:ext cx="1186920" cy="7902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vigilância epidemiológica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6" name="CustomShape 3"/>
          <p:cNvSpPr/>
          <p:nvPr/>
        </p:nvSpPr>
        <p:spPr>
          <a:xfrm>
            <a:off x="143280" y="2179800"/>
            <a:ext cx="883440" cy="1176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7" name="CustomShape 4"/>
          <p:cNvSpPr/>
          <p:nvPr/>
        </p:nvSpPr>
        <p:spPr>
          <a:xfrm rot="5400000">
            <a:off x="4320360" y="241920"/>
            <a:ext cx="1272240" cy="7837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Quem fez o diagnóstico de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8" name="CustomShape 5"/>
          <p:cNvSpPr/>
          <p:nvPr/>
        </p:nvSpPr>
        <p:spPr>
          <a:xfrm>
            <a:off x="143280" y="3574800"/>
            <a:ext cx="894240" cy="1221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9" name="CustomShape 6"/>
          <p:cNvSpPr/>
          <p:nvPr/>
        </p:nvSpPr>
        <p:spPr>
          <a:xfrm rot="5400000">
            <a:off x="4373640" y="1684440"/>
            <a:ext cx="123624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enfermagem do PCT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0" name="CustomShape 7"/>
          <p:cNvSpPr/>
          <p:nvPr/>
        </p:nvSpPr>
        <p:spPr>
          <a:xfrm>
            <a:off x="143280" y="5042160"/>
            <a:ext cx="913680" cy="11948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TextShape 1"/>
          <p:cNvSpPr txBox="1"/>
          <p:nvPr/>
        </p:nvSpPr>
        <p:spPr>
          <a:xfrm>
            <a:off x="179640" y="-56880"/>
            <a:ext cx="87847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Ficha de Notificação de caso de TB (SINAN)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2" name="Imagem 1" descr=""/>
          <p:cNvPicPr/>
          <p:nvPr/>
        </p:nvPicPr>
        <p:blipFill>
          <a:blip r:embed="rId1"/>
          <a:stretch/>
        </p:blipFill>
        <p:spPr>
          <a:xfrm>
            <a:off x="1979640" y="1052640"/>
            <a:ext cx="4608000" cy="56638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extShape 1"/>
          <p:cNvSpPr txBox="1"/>
          <p:nvPr/>
        </p:nvSpPr>
        <p:spPr>
          <a:xfrm>
            <a:off x="0" y="303120"/>
            <a:ext cx="91436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Livro de registro e acompanhamento de caso de TB “livro verde”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4" name="Picture 2" descr=""/>
          <p:cNvPicPr/>
          <p:nvPr/>
        </p:nvPicPr>
        <p:blipFill>
          <a:blip r:embed="rId1"/>
          <a:stretch/>
        </p:blipFill>
        <p:spPr>
          <a:xfrm>
            <a:off x="395640" y="1974240"/>
            <a:ext cx="8352720" cy="49827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</p:spTree>
  </p:cSld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TextShape 1"/>
          <p:cNvSpPr txBox="1"/>
          <p:nvPr/>
        </p:nvSpPr>
        <p:spPr>
          <a:xfrm>
            <a:off x="0" y="303120"/>
            <a:ext cx="91436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Livro de registro e acompanhamento de caso de TB “livro verde”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6" name="Imagem 2" descr=""/>
          <p:cNvPicPr/>
          <p:nvPr/>
        </p:nvPicPr>
        <p:blipFill>
          <a:blip r:embed="rId1"/>
          <a:srcRect l="2962" t="26904" r="31523" b="23755"/>
          <a:stretch/>
        </p:blipFill>
        <p:spPr>
          <a:xfrm>
            <a:off x="251640" y="1845000"/>
            <a:ext cx="8319240" cy="5012640"/>
          </a:xfrm>
          <a:prstGeom prst="rect">
            <a:avLst/>
          </a:prstGeom>
          <a:ln>
            <a:noFill/>
          </a:ln>
        </p:spPr>
      </p:pic>
      <p:sp>
        <p:nvSpPr>
          <p:cNvPr id="797" name="CustomShape 2"/>
          <p:cNvSpPr/>
          <p:nvPr/>
        </p:nvSpPr>
        <p:spPr>
          <a:xfrm rot="1599600">
            <a:off x="7795440" y="103320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107640" y="332640"/>
            <a:ext cx="8892000" cy="638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2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Três meses após o início dos sintomas, LMS permanecia com tosse.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2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2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Também começou a perceber a presença de raias de sangue e secreção esverdeada ao expectorar, febre vespertina, sudorese noturna e perda de cerca de 10kg.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179640" y="332640"/>
            <a:ext cx="8784720" cy="6453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Procurou a emergência por três vezes.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último atendimento, após radiografia de tórax, foi diagnosticado com “princípio de pneumonia” e medicado com antibiótico.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Além disso, foi orientado a procurar a USF para acompanhamento.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– Em relação a história clínica de LMS, houve falha na abordagem: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 rot="5400000">
            <a:off x="4454640" y="-1115280"/>
            <a:ext cx="118584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visita domiciliar e na emergência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428760" y="199800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 rot="5400000">
            <a:off x="4402080" y="347400"/>
            <a:ext cx="127080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USF e na emergência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5"/>
          <p:cNvSpPr/>
          <p:nvPr/>
        </p:nvSpPr>
        <p:spPr>
          <a:xfrm>
            <a:off x="428760" y="3398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6"/>
          <p:cNvSpPr/>
          <p:nvPr/>
        </p:nvSpPr>
        <p:spPr>
          <a:xfrm rot="5400000">
            <a:off x="4430160" y="1784160"/>
            <a:ext cx="123480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visita domiciliar, na emergência e na USF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7"/>
          <p:cNvSpPr/>
          <p:nvPr/>
        </p:nvSpPr>
        <p:spPr>
          <a:xfrm>
            <a:off x="428760" y="483516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– Em relação a história clínica de LMS, houve falha na abordagem: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 rot="5400000">
            <a:off x="4454640" y="-1115280"/>
            <a:ext cx="118584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visita domiciliar e na emergência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428760" y="199800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 rot="5400000">
            <a:off x="4402080" y="347400"/>
            <a:ext cx="127080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USF e na emergência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5"/>
          <p:cNvSpPr/>
          <p:nvPr/>
        </p:nvSpPr>
        <p:spPr>
          <a:xfrm>
            <a:off x="428760" y="3398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6"/>
          <p:cNvSpPr/>
          <p:nvPr/>
        </p:nvSpPr>
        <p:spPr>
          <a:xfrm rot="5400000">
            <a:off x="4430160" y="1784160"/>
            <a:ext cx="1234800" cy="73353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visita domiciliar, na emergência e na USF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7"/>
          <p:cNvSpPr/>
          <p:nvPr/>
        </p:nvSpPr>
        <p:spPr>
          <a:xfrm>
            <a:off x="428760" y="483516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– O que você considerou como falha na abordagem?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 rot="5400000">
            <a:off x="4091040" y="-1474200"/>
            <a:ext cx="1553760" cy="8192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Orientação para a família ir à USF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360" y="2027160"/>
            <a:ext cx="950040" cy="12614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4"/>
          <p:cNvSpPr/>
          <p:nvPr/>
        </p:nvSpPr>
        <p:spPr>
          <a:xfrm rot="5400000">
            <a:off x="4244760" y="348120"/>
            <a:ext cx="1363320" cy="79898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Falta de acolhimento na USF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5"/>
          <p:cNvSpPr/>
          <p:nvPr/>
        </p:nvSpPr>
        <p:spPr>
          <a:xfrm>
            <a:off x="40680" y="3669840"/>
            <a:ext cx="930600" cy="13096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6"/>
          <p:cNvSpPr/>
          <p:nvPr/>
        </p:nvSpPr>
        <p:spPr>
          <a:xfrm rot="5400000">
            <a:off x="4273920" y="1888920"/>
            <a:ext cx="1325160" cy="79696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Ausência de busca ativa de sintomático respiratório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7"/>
          <p:cNvSpPr/>
          <p:nvPr/>
        </p:nvSpPr>
        <p:spPr>
          <a:xfrm>
            <a:off x="92520" y="5211720"/>
            <a:ext cx="950760" cy="12808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– O que você considerou como falha na abordagem?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 rot="5400000">
            <a:off x="4091040" y="-1474200"/>
            <a:ext cx="1553760" cy="8192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Orientação para a família ir à USF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360" y="2027160"/>
            <a:ext cx="950040" cy="12614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 rot="5400000">
            <a:off x="4244760" y="348120"/>
            <a:ext cx="1363320" cy="79898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Falta de acolhimento na USF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5"/>
          <p:cNvSpPr/>
          <p:nvPr/>
        </p:nvSpPr>
        <p:spPr>
          <a:xfrm>
            <a:off x="40680" y="3669840"/>
            <a:ext cx="930600" cy="13096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6"/>
          <p:cNvSpPr/>
          <p:nvPr/>
        </p:nvSpPr>
        <p:spPr>
          <a:xfrm rot="5400000">
            <a:off x="4273920" y="1888920"/>
            <a:ext cx="1325160" cy="796968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Ausência de busca ativa de sintomático respiratório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7"/>
          <p:cNvSpPr/>
          <p:nvPr/>
        </p:nvSpPr>
        <p:spPr>
          <a:xfrm>
            <a:off x="92520" y="5211720"/>
            <a:ext cx="950760" cy="12808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Programação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46" name="Table 2"/>
          <p:cNvGraphicFramePr/>
          <p:nvPr/>
        </p:nvGraphicFramePr>
        <p:xfrm>
          <a:off x="628560" y="2565000"/>
          <a:ext cx="8191080" cy="1854000"/>
        </p:xfrm>
        <a:graphic>
          <a:graphicData uri="http://schemas.openxmlformats.org/drawingml/2006/table">
            <a:tbl>
              <a:tblPr/>
              <a:tblGrid>
                <a:gridCol w="2730240"/>
                <a:gridCol w="2730240"/>
                <a:gridCol w="2730600"/>
              </a:tblGrid>
              <a:tr h="526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Turno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Módulo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526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Manhã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Módulo 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26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Tarde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Módulo 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526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Manhã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Módulo 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26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Tarde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Módulos 4 e 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BUSCA ATIVA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628560" y="2205000"/>
            <a:ext cx="7886520" cy="397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6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Identifica precocemente pessoas que tossem: Sintomático Respiratório (SR)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OBJETIVOS DA BUSCA ATIVA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Descoberta precoce das pessoas com TB que eliminam bacilo por via respiratória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Interrupção da cadeia de transmissão da TB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blipFill>
            <a:blip r:embed="rId1"/>
            <a:tile/>
          </a:blipFill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Define-se como </a:t>
            </a:r>
            <a:r>
              <a:rPr b="0" lang="pt-B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sintomático respiratório</a:t>
            </a: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o indivíduo que apresenta tosse por tempo igual ou superior a: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 rot="5400000">
            <a:off x="4406760" y="-82440"/>
            <a:ext cx="1186920" cy="52664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98000" tIns="99000" bIns="9900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5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Duas semanas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1510560" y="1996200"/>
            <a:ext cx="855720" cy="1176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4"/>
          <p:cNvSpPr/>
          <p:nvPr/>
        </p:nvSpPr>
        <p:spPr>
          <a:xfrm rot="5400000">
            <a:off x="4345560" y="1392480"/>
            <a:ext cx="1272240" cy="52664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98000" tIns="99000" bIns="9900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5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Três semanas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5"/>
          <p:cNvSpPr/>
          <p:nvPr/>
        </p:nvSpPr>
        <p:spPr>
          <a:xfrm>
            <a:off x="1510560" y="3397320"/>
            <a:ext cx="837360" cy="1221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7280" rIns="156240" tIns="119160" bIns="11880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6"/>
          <p:cNvSpPr/>
          <p:nvPr/>
        </p:nvSpPr>
        <p:spPr>
          <a:xfrm rot="5400000">
            <a:off x="4381920" y="2820240"/>
            <a:ext cx="1236240" cy="52664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98000" tIns="99000" bIns="9900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5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Quatro semanas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7"/>
          <p:cNvSpPr/>
          <p:nvPr/>
        </p:nvSpPr>
        <p:spPr>
          <a:xfrm>
            <a:off x="1510560" y="4835880"/>
            <a:ext cx="855720" cy="11948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8"/>
          <p:cNvSpPr/>
          <p:nvPr/>
        </p:nvSpPr>
        <p:spPr>
          <a:xfrm>
            <a:off x="0" y="0"/>
            <a:ext cx="9143640" cy="1557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– Define-se como </a:t>
            </a:r>
            <a:r>
              <a:rPr b="0" lang="pt-B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SINTOMÁTICO RESPIRATÓRIO</a:t>
            </a: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(SR) na busca ativa na população geral, a pessoa que apresenta tosse por tempo igual ou superior 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blipFill>
            <a:blip r:embed="rId1"/>
            <a:tile/>
          </a:blipFill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Define-se como </a:t>
            </a:r>
            <a:r>
              <a:rPr b="0" lang="pt-B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sintomático respiratório</a:t>
            </a: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o indivíduo que apresenta tosse por tempo igual ou superior a: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 rot="5400000">
            <a:off x="4406760" y="-82440"/>
            <a:ext cx="1186920" cy="52664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98000" tIns="99000" bIns="9900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5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Duas semanas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1510560" y="1996200"/>
            <a:ext cx="855720" cy="1176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 rot="5400000">
            <a:off x="4345560" y="1392480"/>
            <a:ext cx="1272240" cy="526644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98000" tIns="99000" bIns="9900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5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Três semanas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5"/>
          <p:cNvSpPr/>
          <p:nvPr/>
        </p:nvSpPr>
        <p:spPr>
          <a:xfrm>
            <a:off x="1510560" y="3397320"/>
            <a:ext cx="837360" cy="1221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7280" rIns="156240" tIns="119160" bIns="11880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6"/>
          <p:cNvSpPr/>
          <p:nvPr/>
        </p:nvSpPr>
        <p:spPr>
          <a:xfrm rot="5400000">
            <a:off x="4381920" y="2820240"/>
            <a:ext cx="1236240" cy="52664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98000" tIns="99000" bIns="9900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5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Quatro semanas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7"/>
          <p:cNvSpPr/>
          <p:nvPr/>
        </p:nvSpPr>
        <p:spPr>
          <a:xfrm>
            <a:off x="1510560" y="4835880"/>
            <a:ext cx="855720" cy="11948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8"/>
          <p:cNvSpPr/>
          <p:nvPr/>
        </p:nvSpPr>
        <p:spPr>
          <a:xfrm>
            <a:off x="0" y="0"/>
            <a:ext cx="9143640" cy="1557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– Define-se como </a:t>
            </a:r>
            <a:r>
              <a:rPr b="0" lang="pt-B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SINTOMÁTICO RESPIRATÓRIO</a:t>
            </a: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(SR) na busca ativa na população geral, a pessoa que apresenta tosse por tempo igual ou superior 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0" y="0"/>
            <a:ext cx="8763480" cy="1339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TEMPO DE TOSSE POR POPULAÇÃO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20" name="Table 2"/>
          <p:cNvGraphicFramePr/>
          <p:nvPr/>
        </p:nvGraphicFramePr>
        <p:xfrm>
          <a:off x="158400" y="1196640"/>
          <a:ext cx="8784720" cy="4968360"/>
        </p:xfrm>
        <a:graphic>
          <a:graphicData uri="http://schemas.openxmlformats.org/drawingml/2006/table">
            <a:tbl>
              <a:tblPr/>
              <a:tblGrid>
                <a:gridCol w="2397240"/>
                <a:gridCol w="1551240"/>
                <a:gridCol w="2387520"/>
                <a:gridCol w="1656000"/>
                <a:gridCol w="792720"/>
              </a:tblGrid>
              <a:tr h="111600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População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Tempo (Duração) de tosse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Periodicidade da busca ativa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Exame de escarro solicitado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Raio X de tórax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48788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População geral adscrita ao território da ESF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 semanas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Em todas as visitas do ACS ou outro profissional da equipe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Baciloscopia ou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TRM-TB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Não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85976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População geral que procura o serviço de saúde (ESF, UBS ou Hospitais)*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semanas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Em todas as visitas do usuário ao serviço de saúde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Baciloscopia ou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TRM-TB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Não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11600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Contato de TB pulmonar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Qualquer duração 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 identificação do caso índice.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Baciloscopia ou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TRM-TB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sp>
        <p:nvSpPr>
          <p:cNvPr id="321" name="CustomShape 3"/>
          <p:cNvSpPr/>
          <p:nvPr/>
        </p:nvSpPr>
        <p:spPr>
          <a:xfrm rot="1599600">
            <a:off x="7829280" y="18936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" name="Table 1"/>
          <p:cNvGraphicFramePr/>
          <p:nvPr/>
        </p:nvGraphicFramePr>
        <p:xfrm>
          <a:off x="179640" y="1556640"/>
          <a:ext cx="8784720" cy="842400"/>
        </p:xfrm>
        <a:graphic>
          <a:graphicData uri="http://schemas.openxmlformats.org/drawingml/2006/table">
            <a:tbl>
              <a:tblPr/>
              <a:tblGrid>
                <a:gridCol w="1512000"/>
                <a:gridCol w="2376000"/>
                <a:gridCol w="2198520"/>
                <a:gridCol w="1761840"/>
                <a:gridCol w="936360"/>
              </a:tblGrid>
              <a:tr h="111600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População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Tempo (Duração) de tosse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Periodicidade da busca ativa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Exame de escarro solicitado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Raio X de tórax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297540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PVHIV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Qualquer duração. Acrescida da investigação de febre ou emagrecimento ou sudorese noturna.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Sempre que visitar o serviço de saúde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Baciloscopia ou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TRM-TB e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cultura com TS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sp>
        <p:nvSpPr>
          <p:cNvPr id="323" name="TextShape 2"/>
          <p:cNvSpPr txBox="1"/>
          <p:nvPr/>
        </p:nvSpPr>
        <p:spPr>
          <a:xfrm>
            <a:off x="-1440" y="2880"/>
            <a:ext cx="87847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TEMPO DE TOSSE POR POPULAÇÃO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 rot="2455200">
            <a:off x="7881120" y="36252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1"/>
          <p:cNvGraphicFramePr/>
          <p:nvPr/>
        </p:nvGraphicFramePr>
        <p:xfrm>
          <a:off x="179640" y="1412640"/>
          <a:ext cx="8784720" cy="1225440"/>
        </p:xfrm>
        <a:graphic>
          <a:graphicData uri="http://schemas.openxmlformats.org/drawingml/2006/table">
            <a:tbl>
              <a:tblPr/>
              <a:tblGrid>
                <a:gridCol w="1440000"/>
                <a:gridCol w="1512000"/>
                <a:gridCol w="3240000"/>
                <a:gridCol w="1656000"/>
                <a:gridCol w="936720"/>
              </a:tblGrid>
              <a:tr h="111600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População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Tempo (Duração) de tosse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Periodicidade da busca ativa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Exame de escarro solicitado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Raio X de tórax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223164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PPL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Qualquer duração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 momento da admissão no sistema prisional. Pelo menos uma vez ao ano ou, idealmente, a cada 6 meses (em “campanha”)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Baciloscopia ou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TRM-TB e cultura com TS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85976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Pessoas em situação de rua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Qualquer duração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Em todas as oportunidades de contato com profissionais da saúde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Baciloscopia ou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TRM-TB e cultura com TS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326" name="TextShape 2"/>
          <p:cNvSpPr txBox="1"/>
          <p:nvPr/>
        </p:nvSpPr>
        <p:spPr>
          <a:xfrm>
            <a:off x="0" y="0"/>
            <a:ext cx="87847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TEMPO DE TOSSE POR POPULAÇÃO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 rot="2457600">
            <a:off x="7808760" y="32868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" name="Table 1"/>
          <p:cNvGraphicFramePr/>
          <p:nvPr/>
        </p:nvGraphicFramePr>
        <p:xfrm>
          <a:off x="179640" y="1426680"/>
          <a:ext cx="8784720" cy="1378440"/>
        </p:xfrm>
        <a:graphic>
          <a:graphicData uri="http://schemas.openxmlformats.org/drawingml/2006/table">
            <a:tbl>
              <a:tblPr/>
              <a:tblGrid>
                <a:gridCol w="1728000"/>
                <a:gridCol w="1368000"/>
                <a:gridCol w="2736000"/>
                <a:gridCol w="2016000"/>
                <a:gridCol w="936720"/>
              </a:tblGrid>
              <a:tr h="111600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População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Tempo (Duração) de tosse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Periodicidade da busca ativa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Exame de escarro solicitado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Raio X de tórax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48788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Albergues, instituições de longa permanência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Qualquer duração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 entrada e repetir com a periodicidade avaliada localmente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Baciloscopia ou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TRM-TB e cultura com TS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85976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Indígenas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Qualquer duração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Todos os contatos com profissionais da saúde e visitas do agente de saúde indígena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Baciloscopia ou TRM-TB e cultura com TS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329" name="TextShape 2"/>
          <p:cNvSpPr txBox="1"/>
          <p:nvPr/>
        </p:nvSpPr>
        <p:spPr>
          <a:xfrm>
            <a:off x="0" y="-14040"/>
            <a:ext cx="87847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TEMPO DE TOSSE POR POPULAÇÃO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3"/>
          <p:cNvSpPr/>
          <p:nvPr/>
        </p:nvSpPr>
        <p:spPr>
          <a:xfrm rot="2457600">
            <a:off x="7808760" y="32868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" name="Table 1"/>
          <p:cNvGraphicFramePr/>
          <p:nvPr/>
        </p:nvGraphicFramePr>
        <p:xfrm>
          <a:off x="179640" y="1268640"/>
          <a:ext cx="8784720" cy="1148760"/>
        </p:xfrm>
        <a:graphic>
          <a:graphicData uri="http://schemas.openxmlformats.org/drawingml/2006/table">
            <a:tbl>
              <a:tblPr/>
              <a:tblGrid>
                <a:gridCol w="1656000"/>
                <a:gridCol w="2016000"/>
                <a:gridCol w="2160000"/>
                <a:gridCol w="2016000"/>
                <a:gridCol w="936720"/>
              </a:tblGrid>
              <a:tr h="111600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População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Tempo (Duração) de tosse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Periodicidade da busca ativa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Exame de escarro solicitado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Raio X de tórax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11600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Profissionais de saúde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Qualquer duração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Admissão e exame médico anual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Baciloscopia ou TRM-TB e cultura com TS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23164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Imigrantes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Qualquer duração em situações de maior vulnerabilidade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Planejar estratégias de busca de acordo com a realidade local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Baciloscopia ou TRM-TB e cultura com TS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116000"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Diabetes mellitus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 semanas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Sempre que visitar o serviço de saúde.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Baciloscopia ou TRM-TB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27720" rIns="27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7720" marR="27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sp>
        <p:nvSpPr>
          <p:cNvPr id="332" name="TextShape 2"/>
          <p:cNvSpPr txBox="1"/>
          <p:nvPr/>
        </p:nvSpPr>
        <p:spPr>
          <a:xfrm>
            <a:off x="11160" y="19800"/>
            <a:ext cx="87847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TEMPO DE TOSSE POR POPULAÇÃO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 rot="2457600">
            <a:off x="7808760" y="32868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Internet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467640" y="1825560"/>
            <a:ext cx="81914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4421880" y="3290400"/>
            <a:ext cx="3002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s</a:t>
            </a: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blipFill>
            <a:blip r:embed="rId1"/>
            <a:tile/>
          </a:blipFill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Define-se como </a:t>
            </a:r>
            <a:r>
              <a:rPr b="0" lang="pt-B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sintomático respiratório</a:t>
            </a: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o indivíduo que apresenta tosse por tempo igual ou superior a: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 rot="5400000">
            <a:off x="4407120" y="-979560"/>
            <a:ext cx="1185840" cy="70642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População alvo e tempo de tosse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611640" y="1998000"/>
            <a:ext cx="85572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4"/>
          <p:cNvSpPr/>
          <p:nvPr/>
        </p:nvSpPr>
        <p:spPr>
          <a:xfrm rot="5400000">
            <a:off x="4355640" y="483840"/>
            <a:ext cx="1270800" cy="708264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>
              <a:lnSpc>
                <a:spcPct val="90000"/>
              </a:lnSpc>
            </a:pP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lnSpc>
                <a:spcPct val="10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Periodicidade e disponibilidade do exame de escarro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5"/>
          <p:cNvSpPr/>
          <p:nvPr/>
        </p:nvSpPr>
        <p:spPr>
          <a:xfrm>
            <a:off x="611640" y="3398040"/>
            <a:ext cx="83736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7280" rIns="156240" tIns="119160" bIns="11880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6"/>
          <p:cNvSpPr/>
          <p:nvPr/>
        </p:nvSpPr>
        <p:spPr>
          <a:xfrm rot="5400000">
            <a:off x="4382640" y="1919880"/>
            <a:ext cx="1234800" cy="70642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Respostas a e b estão corretas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7"/>
          <p:cNvSpPr/>
          <p:nvPr/>
        </p:nvSpPr>
        <p:spPr>
          <a:xfrm>
            <a:off x="611640" y="4835160"/>
            <a:ext cx="85572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8"/>
          <p:cNvSpPr/>
          <p:nvPr/>
        </p:nvSpPr>
        <p:spPr>
          <a:xfrm>
            <a:off x="0" y="0"/>
            <a:ext cx="9143640" cy="1557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– O que é mais importante para uma estratégia de busca ativa?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blipFill>
            <a:blip r:embed="rId1"/>
            <a:tile/>
          </a:blipFill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Define-se como </a:t>
            </a:r>
            <a:r>
              <a:rPr b="0" lang="pt-BR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sintomático respiratório</a:t>
            </a: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o indivíduo que apresenta tosse por tempo igual ou superior a: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 rot="5400000">
            <a:off x="4404600" y="-1014480"/>
            <a:ext cx="1185840" cy="71341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População alvo e tempo de tosse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574200" y="1998000"/>
            <a:ext cx="85572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4"/>
          <p:cNvSpPr/>
          <p:nvPr/>
        </p:nvSpPr>
        <p:spPr>
          <a:xfrm rot="5400000">
            <a:off x="4355640" y="446760"/>
            <a:ext cx="1270800" cy="715716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>
              <a:lnSpc>
                <a:spcPct val="90000"/>
              </a:lnSpc>
            </a:pP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lnSpc>
                <a:spcPct val="10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Periodicidade e disponibilidade do exame de escarro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5"/>
          <p:cNvSpPr/>
          <p:nvPr/>
        </p:nvSpPr>
        <p:spPr>
          <a:xfrm>
            <a:off x="574200" y="3398040"/>
            <a:ext cx="83736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7280" rIns="156240" tIns="119160" bIns="11880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6"/>
          <p:cNvSpPr/>
          <p:nvPr/>
        </p:nvSpPr>
        <p:spPr>
          <a:xfrm rot="5400000">
            <a:off x="4345560" y="1919880"/>
            <a:ext cx="1234800" cy="706428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Respostas a e b estão corretas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7"/>
          <p:cNvSpPr/>
          <p:nvPr/>
        </p:nvSpPr>
        <p:spPr>
          <a:xfrm>
            <a:off x="574200" y="4835160"/>
            <a:ext cx="85572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8"/>
          <p:cNvSpPr/>
          <p:nvPr/>
        </p:nvSpPr>
        <p:spPr>
          <a:xfrm>
            <a:off x="0" y="0"/>
            <a:ext cx="9143640" cy="1557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O que é mais importante para uma estratégia de busca ativa?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– </a:t>
            </a: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Quais populações são </a:t>
            </a:r>
            <a:r>
              <a:rPr b="0" lang="pt-BR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prioritárias</a:t>
            </a: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a busca ativa de sintomático respiratório?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2"/>
          <p:cNvSpPr/>
          <p:nvPr/>
        </p:nvSpPr>
        <p:spPr>
          <a:xfrm rot="5400000">
            <a:off x="4454640" y="-1436400"/>
            <a:ext cx="1185840" cy="79776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Pessoas vivendo com HIV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Contatos de pessoas com TB pulmonar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107640" y="199800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 rot="5400000">
            <a:off x="4369320" y="59400"/>
            <a:ext cx="1270800" cy="7931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Contatos de pessoas com TB pulmonar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Pessoas com diabetes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5"/>
          <p:cNvSpPr/>
          <p:nvPr/>
        </p:nvSpPr>
        <p:spPr>
          <a:xfrm>
            <a:off x="107640" y="3398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6"/>
          <p:cNvSpPr/>
          <p:nvPr/>
        </p:nvSpPr>
        <p:spPr>
          <a:xfrm rot="5400000">
            <a:off x="4391280" y="1502280"/>
            <a:ext cx="1234800" cy="78994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Pessoas com diabetes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Pessoas vivendo com HIV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7"/>
          <p:cNvSpPr/>
          <p:nvPr/>
        </p:nvSpPr>
        <p:spPr>
          <a:xfrm>
            <a:off x="107640" y="483516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– </a:t>
            </a: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Quais populações são </a:t>
            </a:r>
            <a:r>
              <a:rPr b="0" lang="pt-BR" sz="3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prioritárias</a:t>
            </a: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a busca ativa de sintomático respiratório?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 rot="5400000">
            <a:off x="4454640" y="-1115280"/>
            <a:ext cx="1185840" cy="73353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Pessoas vivendo com HIV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Contatos de pessoas com TB pulmonar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428760" y="199800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4"/>
          <p:cNvSpPr/>
          <p:nvPr/>
        </p:nvSpPr>
        <p:spPr>
          <a:xfrm rot="5400000">
            <a:off x="4402080" y="347400"/>
            <a:ext cx="127080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Contatos de pessoas com TB pulmonar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Pessoas com diabetes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5"/>
          <p:cNvSpPr/>
          <p:nvPr/>
        </p:nvSpPr>
        <p:spPr>
          <a:xfrm>
            <a:off x="428760" y="3398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6"/>
          <p:cNvSpPr/>
          <p:nvPr/>
        </p:nvSpPr>
        <p:spPr>
          <a:xfrm rot="5400000">
            <a:off x="4430160" y="1784160"/>
            <a:ext cx="123480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Pessoas com diabetes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Pessoas vivendo com HIV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7"/>
          <p:cNvSpPr/>
          <p:nvPr/>
        </p:nvSpPr>
        <p:spPr>
          <a:xfrm>
            <a:off x="428760" y="483516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PLANEJAR A BUSCA ATIVA?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179640" y="1917000"/>
            <a:ext cx="87847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571680" indent="-57132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Conhecer a meta anual de investigação SR (1% da população geral)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Registrar os dados no livro de SR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Solicitar e orientar a coleta de escarro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Fornecer os resultados com orientações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LOCAIS ESTRATÉGICOS PARA A </a:t>
            </a: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BUSCA ATIVA DE SR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Todas as unidades de saúde: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Primárias;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Secundárias; e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Terciárias, incluindo hospitais gerais e emergências.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LOCAIS ESTRATÉGICOS PARA A </a:t>
            </a: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BUSCA ATIVA DE SR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628560" y="213300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Serviços de atendimento a </a:t>
            </a: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PVHIV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Domicílios cobertos pela </a:t>
            </a: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ESF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Outras </a:t>
            </a: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instituições</a:t>
            </a: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sistema prisional</a:t>
            </a: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asilos, hospitais psiquiátricos, albergues de pessoas vivendo em situação de rua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BUSCA ATIVA DE SR:</a:t>
            </a: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Domicílios cobertos pela ESF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251640" y="2133000"/>
            <a:ext cx="8640720" cy="446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Conhecer o território: 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 a Rede de Assistência disponível?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Identificar a presença de grupos com maior vulnerabilidade. 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Identificar a rede de apoio de sua unidade e estabelecer os fluxos.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Interação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467640" y="1825560"/>
            <a:ext cx="81914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Baixar o aplicativo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PollEverywhere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loja de aplicativos de seu cellular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barbarareis016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4421880" y="3290400"/>
            <a:ext cx="3002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s</a:t>
            </a: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383040" y="260640"/>
            <a:ext cx="83160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36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ＭＳ Ｐゴシック"/>
              </a:rPr>
              <a:t>Risco de adoecimento por tuberculose nas populações vulneráveis*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117720" y="6044040"/>
            <a:ext cx="9025920" cy="75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1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*Dados do Sistema de Informação de Agravos de Notificação –Sinan/avaliados março de 2017, exceto**, retirado do Sistema de Notificação e Acompanhamento dos Casos de Tuberculose – TB-WEB/SP e Prefeitura Municipal da São Paulo. Secretaria Municipal de Assistência e Desenvolvimento Social. Censo da população em situação de rua na municipalidade de São Paulo, 2015. São Paulo, 2015.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76" name="Table 3"/>
          <p:cNvGraphicFramePr/>
          <p:nvPr/>
        </p:nvGraphicFramePr>
        <p:xfrm>
          <a:off x="117720" y="1628640"/>
          <a:ext cx="8846280" cy="4262400"/>
        </p:xfrm>
        <a:graphic>
          <a:graphicData uri="http://schemas.openxmlformats.org/drawingml/2006/table">
            <a:tbl>
              <a:tblPr/>
              <a:tblGrid>
                <a:gridCol w="4568400"/>
                <a:gridCol w="4278240"/>
              </a:tblGrid>
              <a:tr h="57600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Populações vulneráveis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Risco de adoecimento por TB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92160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Pessoas vivendo em situação de rua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222a3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56 X maior**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92160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Pessoas que vivem com o HIV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222a3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 X maior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92160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Pessoas privadas de liberdade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222a3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 X maior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92160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Indígenas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222a3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 X maior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PROCEDIMENTOS PARA A BUSCA ATIVA DE SINTOMÁTICO RESPIRATÓRIO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323640" y="2061000"/>
            <a:ext cx="84967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ctr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1" lang="pt-BR" sz="4000" spc="-1" strike="noStrike" u="sng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Observar e perguntar:</a:t>
            </a: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presença e duração da tosse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ctr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1" lang="pt-BR" sz="4000" spc="-1" strike="noStrike" u="sng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Orientar:</a:t>
            </a: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coleta do escarro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ctr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1" lang="pt-BR" sz="4000" spc="-1" strike="noStrike" u="sng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Conduzir</a:t>
            </a: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corretamente os casos com diagnóstico bacteriológico positivo e negativo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ctr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1" lang="pt-BR" sz="4000" spc="-1" strike="noStrike" u="sng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Registrar</a:t>
            </a:r>
            <a:r>
              <a:rPr b="0" lang="pt-BR" sz="4000" spc="-1" strike="noStrike" u="sng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b="0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Livro do SR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EFETIVIDADE DA BUSCA DE CASOS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323640" y="1628640"/>
            <a:ext cx="8496720" cy="453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514440" indent="-514080" algn="just">
              <a:lnSpc>
                <a:spcPct val="100000"/>
              </a:lnSpc>
              <a:buClr>
                <a:srgbClr val="203864"/>
              </a:buClr>
              <a:buFont typeface="Arial"/>
              <a:buAutoNum type="arabicPeriod"/>
            </a:pPr>
            <a:r>
              <a:rPr b="0" lang="pt-BR" sz="2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Qualidade dos registros.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 algn="just">
              <a:lnSpc>
                <a:spcPct val="100000"/>
              </a:lnSpc>
              <a:buClr>
                <a:srgbClr val="203864"/>
              </a:buClr>
              <a:buFont typeface="Arial"/>
              <a:buAutoNum type="arabicPeriod"/>
            </a:pPr>
            <a:r>
              <a:rPr b="0" lang="pt-BR" sz="2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Sistema de informação: desde a busca de SR até o encerramento do caso.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 algn="just">
              <a:lnSpc>
                <a:spcPct val="100000"/>
              </a:lnSpc>
              <a:buClr>
                <a:srgbClr val="203864"/>
              </a:buClr>
              <a:buFont typeface="Arial"/>
              <a:buAutoNum type="arabicPeriod" startAt="3"/>
            </a:pPr>
            <a:r>
              <a:rPr b="0" lang="pt-BR" sz="2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Laboratório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8571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Público</a:t>
            </a:r>
            <a:endParaRPr b="0" lang="pt-BR" sz="1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8571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conveniado/Comissão intergestores regional (CIR)</a:t>
            </a:r>
            <a:endParaRPr b="0" lang="pt-BR" sz="1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   Cálculo/transporte de amostras/motorista.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   FICHAS/LIVROS/GAL/SINAN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BUSCA ATIVA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BUSCA ATIVA DO SINTOMÁTICO RESPIRATÓRIO É MISSÃO DE TODOS!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BUSCA PASSIVA DO SINTOMÁTICO RESPIRATÓRIO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pessoa vem encaminhada de outro serviço e/ou procura a unidade espontaneamente por estar com tosse.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BUSCA PASSIVA DO SINTOMÁTICO RESPIRATÓRIO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TextShape 2"/>
          <p:cNvSpPr txBox="1"/>
          <p:nvPr/>
        </p:nvSpPr>
        <p:spPr>
          <a:xfrm>
            <a:off x="251640" y="1969560"/>
            <a:ext cx="8568720" cy="477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0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necessário que: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Wingdings" charset="2"/>
              <a:buChar char=""/>
            </a:pPr>
            <a:r>
              <a:rPr b="0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pessoa </a:t>
            </a:r>
            <a:r>
              <a:rPr b="0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reconheça os sintomas da TB e procure o serviço de saúde.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Wingdings" charset="2"/>
              <a:buChar char=""/>
            </a:pPr>
            <a:r>
              <a:rPr b="0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profissional </a:t>
            </a:r>
            <a:r>
              <a:rPr b="0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saúde conheça: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514440" indent="-171000" algn="just">
              <a:lnSpc>
                <a:spcPct val="100000"/>
              </a:lnSpc>
              <a:buClr>
                <a:srgbClr val="203864"/>
              </a:buClr>
              <a:buFont typeface="Wingdings" charset="2"/>
              <a:buChar char=""/>
            </a:pPr>
            <a:r>
              <a:rPr b="0" lang="pt-BR" sz="45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5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sinais;</a:t>
            </a:r>
            <a:endParaRPr b="0" lang="pt-BR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514440" indent="-171000" algn="just">
              <a:lnSpc>
                <a:spcPct val="100000"/>
              </a:lnSpc>
              <a:buClr>
                <a:srgbClr val="203864"/>
              </a:buClr>
              <a:buFont typeface="Wingdings" charset="2"/>
              <a:buChar char=""/>
            </a:pPr>
            <a:r>
              <a:rPr b="0" lang="pt-BR" sz="45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5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sintomas;</a:t>
            </a:r>
            <a:endParaRPr b="0" lang="pt-BR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514440" indent="-171000" algn="just">
              <a:lnSpc>
                <a:spcPct val="100000"/>
              </a:lnSpc>
              <a:buClr>
                <a:srgbClr val="203864"/>
              </a:buClr>
              <a:buFont typeface="Wingdings" charset="2"/>
              <a:buChar char=""/>
            </a:pPr>
            <a:r>
              <a:rPr b="0" lang="pt-BR" sz="45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5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critérios para suspeição da doença; e</a:t>
            </a:r>
            <a:endParaRPr b="0" lang="pt-BR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514440" indent="-171000" algn="just">
              <a:lnSpc>
                <a:spcPct val="100000"/>
              </a:lnSpc>
              <a:buClr>
                <a:srgbClr val="203864"/>
              </a:buClr>
              <a:buFont typeface="Wingdings" charset="2"/>
              <a:buChar char=""/>
            </a:pPr>
            <a:r>
              <a:rPr b="0" lang="pt-BR" sz="45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1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métodos de diagnóstico para detectar a doença.</a:t>
            </a:r>
            <a:endParaRPr b="0" lang="pt-BR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628560" y="188640"/>
            <a:ext cx="7886520" cy="1295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BUSCA PASSIVA </a:t>
            </a: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ABORDAGEM DIAGNÓSTICA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TextShape 2"/>
          <p:cNvSpPr txBox="1"/>
          <p:nvPr/>
        </p:nvSpPr>
        <p:spPr>
          <a:xfrm>
            <a:off x="323640" y="1700640"/>
            <a:ext cx="8496720" cy="453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Valorizar a presença de tosse, independentemente do tempo.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Investigar a presença de sintomas gerais.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Solicitar exames complementares, conforme sinais e sintomas.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 Investigar doenças associadas.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Livro de registro do Sintomático Respiratório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0" name="Imagem 2" descr=""/>
          <p:cNvPicPr/>
          <p:nvPr/>
        </p:nvPicPr>
        <p:blipFill>
          <a:blip r:embed="rId1"/>
          <a:stretch/>
        </p:blipFill>
        <p:spPr>
          <a:xfrm>
            <a:off x="431640" y="1690560"/>
            <a:ext cx="8280720" cy="5030640"/>
          </a:xfrm>
          <a:prstGeom prst="rect">
            <a:avLst/>
          </a:prstGeom>
          <a:ln>
            <a:noFill/>
          </a:ln>
        </p:spPr>
      </p:pic>
      <p:sp>
        <p:nvSpPr>
          <p:cNvPr id="391" name="CustomShape 2"/>
          <p:cNvSpPr/>
          <p:nvPr/>
        </p:nvSpPr>
        <p:spPr>
          <a:xfrm rot="1599600">
            <a:off x="7831080" y="26856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Livro de registro do Sintomático Respiratório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 rot="1599600">
            <a:off x="7831080" y="26856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CustomShape 3"/>
          <p:cNvSpPr/>
          <p:nvPr/>
        </p:nvSpPr>
        <p:spPr>
          <a:xfrm rot="1599600">
            <a:off x="7831080" y="26856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5" name="Imagem 2" descr=""/>
          <p:cNvPicPr/>
          <p:nvPr/>
        </p:nvPicPr>
        <p:blipFill>
          <a:blip r:embed="rId1"/>
          <a:stretch/>
        </p:blipFill>
        <p:spPr>
          <a:xfrm>
            <a:off x="395640" y="1700640"/>
            <a:ext cx="8424720" cy="5012640"/>
          </a:xfrm>
          <a:prstGeom prst="rect">
            <a:avLst/>
          </a:prstGeom>
          <a:ln>
            <a:noFill/>
          </a:ln>
        </p:spPr>
      </p:pic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e5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Discussão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TextShape 2"/>
          <p:cNvSpPr txBox="1"/>
          <p:nvPr/>
        </p:nvSpPr>
        <p:spPr>
          <a:xfrm>
            <a:off x="539640" y="1825560"/>
            <a:ext cx="806436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você planejaria a busca ativa de casos na sua realidade?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Lembre-se de todos os aspectos já abordados!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Avaliação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467640" y="1825560"/>
            <a:ext cx="81914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Acessar o link e responder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https://enketo.ona.io/x/#m2RqASku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96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...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251640" y="836640"/>
            <a:ext cx="8640720" cy="5256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Três dias depois do atendimento na emergência, LMS procurou sua USF, conforme a orientação recebida.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atendido por uma enfermeira.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0" y="0"/>
            <a:ext cx="9143640" cy="14126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– Em relação ao atendimento inicial de LMS na USF, qual exame seria recomendado?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2"/>
          <p:cNvSpPr/>
          <p:nvPr/>
        </p:nvSpPr>
        <p:spPr>
          <a:xfrm rot="5400000">
            <a:off x="4424760" y="-845280"/>
            <a:ext cx="1185840" cy="68587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Prova tuberculínica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3"/>
          <p:cNvSpPr/>
          <p:nvPr/>
        </p:nvSpPr>
        <p:spPr>
          <a:xfrm>
            <a:off x="731880" y="2029680"/>
            <a:ext cx="85572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4"/>
          <p:cNvSpPr/>
          <p:nvPr/>
        </p:nvSpPr>
        <p:spPr>
          <a:xfrm rot="5400000">
            <a:off x="4372920" y="618840"/>
            <a:ext cx="1270800" cy="68770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 radiografia de tórax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5"/>
          <p:cNvSpPr/>
          <p:nvPr/>
        </p:nvSpPr>
        <p:spPr>
          <a:xfrm>
            <a:off x="731880" y="3429720"/>
            <a:ext cx="83736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7280" rIns="156240" tIns="119160" bIns="11880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CustomShape 6"/>
          <p:cNvSpPr/>
          <p:nvPr/>
        </p:nvSpPr>
        <p:spPr>
          <a:xfrm rot="5400000">
            <a:off x="4400280" y="2054520"/>
            <a:ext cx="1234800" cy="68587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Exame bacteriológico de escarro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7"/>
          <p:cNvSpPr/>
          <p:nvPr/>
        </p:nvSpPr>
        <p:spPr>
          <a:xfrm>
            <a:off x="731880" y="4866840"/>
            <a:ext cx="85572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0" y="0"/>
            <a:ext cx="9143640" cy="14126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– Em relação ao atendimento inicial de LMS na USF, qual exame seria recomendado?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 rot="5400000">
            <a:off x="4424760" y="-845280"/>
            <a:ext cx="1185840" cy="68587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Prova tuberculínica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731880" y="2029680"/>
            <a:ext cx="85572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CustomShape 4"/>
          <p:cNvSpPr/>
          <p:nvPr/>
        </p:nvSpPr>
        <p:spPr>
          <a:xfrm rot="5400000">
            <a:off x="4372920" y="618840"/>
            <a:ext cx="1270800" cy="68770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 radiografia de tórax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5"/>
          <p:cNvSpPr/>
          <p:nvPr/>
        </p:nvSpPr>
        <p:spPr>
          <a:xfrm>
            <a:off x="731880" y="3429720"/>
            <a:ext cx="83736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7280" rIns="156240" tIns="119160" bIns="11880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CustomShape 6"/>
          <p:cNvSpPr/>
          <p:nvPr/>
        </p:nvSpPr>
        <p:spPr>
          <a:xfrm rot="5400000">
            <a:off x="4400280" y="2054520"/>
            <a:ext cx="1234800" cy="68587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Exame bacteriológico de escarro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CustomShape 7"/>
          <p:cNvSpPr/>
          <p:nvPr/>
        </p:nvSpPr>
        <p:spPr>
          <a:xfrm>
            <a:off x="731880" y="4866840"/>
            <a:ext cx="85572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 rot="5400000">
            <a:off x="4365000" y="-937440"/>
            <a:ext cx="1185840" cy="69796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Orientar a pessoa sobre a técnica e o local adequados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611640" y="1998000"/>
            <a:ext cx="85572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3"/>
          <p:cNvSpPr/>
          <p:nvPr/>
        </p:nvSpPr>
        <p:spPr>
          <a:xfrm rot="5400000">
            <a:off x="4313160" y="526320"/>
            <a:ext cx="1270800" cy="69980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Coletar o escarro no banheiro da unidade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4"/>
          <p:cNvSpPr/>
          <p:nvPr/>
        </p:nvSpPr>
        <p:spPr>
          <a:xfrm>
            <a:off x="611640" y="3398040"/>
            <a:ext cx="83736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7280" rIns="156240" tIns="119160" bIns="11880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5"/>
          <p:cNvSpPr/>
          <p:nvPr/>
        </p:nvSpPr>
        <p:spPr>
          <a:xfrm rot="5400000">
            <a:off x="4382640" y="1919880"/>
            <a:ext cx="1234800" cy="70642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Descartar amostras com aspecto de saliva ou sanguinolenta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6"/>
          <p:cNvSpPr/>
          <p:nvPr/>
        </p:nvSpPr>
        <p:spPr>
          <a:xfrm>
            <a:off x="611640" y="4835160"/>
            <a:ext cx="85572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7"/>
          <p:cNvSpPr/>
          <p:nvPr/>
        </p:nvSpPr>
        <p:spPr>
          <a:xfrm>
            <a:off x="0" y="0"/>
            <a:ext cx="9143640" cy="12855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7 – 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Para a adequada coleta de escarro, 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 mais importante é: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 rot="5400000">
            <a:off x="4365000" y="-865440"/>
            <a:ext cx="1185840" cy="683568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Orientar a pessoa sobre a técnica e o local adequados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2"/>
          <p:cNvSpPr/>
          <p:nvPr/>
        </p:nvSpPr>
        <p:spPr>
          <a:xfrm>
            <a:off x="683640" y="1998000"/>
            <a:ext cx="85572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3"/>
          <p:cNvSpPr/>
          <p:nvPr/>
        </p:nvSpPr>
        <p:spPr>
          <a:xfrm rot="5400000">
            <a:off x="4313160" y="598320"/>
            <a:ext cx="1270800" cy="68540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Coletar o escarro no banheiro da unidade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4"/>
          <p:cNvSpPr/>
          <p:nvPr/>
        </p:nvSpPr>
        <p:spPr>
          <a:xfrm>
            <a:off x="683640" y="3398040"/>
            <a:ext cx="83736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7280" rIns="156240" tIns="119160" bIns="11880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5"/>
          <p:cNvSpPr/>
          <p:nvPr/>
        </p:nvSpPr>
        <p:spPr>
          <a:xfrm rot="5400000">
            <a:off x="4382640" y="1991880"/>
            <a:ext cx="1234800" cy="69202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Descartar amostras com aspecto de saliva ou sanguinolenta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CustomShape 6"/>
          <p:cNvSpPr/>
          <p:nvPr/>
        </p:nvSpPr>
        <p:spPr>
          <a:xfrm>
            <a:off x="683640" y="4835160"/>
            <a:ext cx="85572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98000" rIns="156240" tIns="119880" bIns="119880" anchor="ctr"/>
          <a:p>
            <a:pPr algn="ctr">
              <a:lnSpc>
                <a:spcPct val="90000"/>
              </a:lnSpc>
            </a:pPr>
            <a:r>
              <a:rPr b="1" lang="pt-BR" sz="4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7"/>
          <p:cNvSpPr/>
          <p:nvPr/>
        </p:nvSpPr>
        <p:spPr>
          <a:xfrm>
            <a:off x="0" y="0"/>
            <a:ext cx="9143640" cy="12855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7- 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Para a adequada coleta de escarro, 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 mais importante é: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Adequada coleta de escarro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TextShape 2"/>
          <p:cNvSpPr txBox="1"/>
          <p:nvPr/>
        </p:nvSpPr>
        <p:spPr>
          <a:xfrm>
            <a:off x="395640" y="1832400"/>
            <a:ext cx="4680000" cy="4337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Local aberto, preferencialmente ao ar livre, com condições adequadas de biossegurança.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33" name="Picture 2" descr=""/>
          <p:cNvPicPr/>
          <p:nvPr/>
        </p:nvPicPr>
        <p:blipFill>
          <a:blip r:embed="rId1"/>
          <a:stretch/>
        </p:blipFill>
        <p:spPr>
          <a:xfrm>
            <a:off x="5508000" y="2775240"/>
            <a:ext cx="3281400" cy="24512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Adequada coleta de escarro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TextShape 2"/>
          <p:cNvSpPr txBox="1"/>
          <p:nvPr/>
        </p:nvSpPr>
        <p:spPr>
          <a:xfrm>
            <a:off x="179640" y="1454040"/>
            <a:ext cx="669636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1 - Inspirar profundamente pelo nariz, reter o ar por alguns instantes e expirar;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2 - Após repetir o procedimento três vezes, inspirar profundamente e expirar com esforço de tosse; e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3 - Tossir e expectorar a secreção dentro do pote, sem tocar a parte interna.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o procedimento quantas vezes necessário.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36" name="Picture 3" descr=""/>
          <p:cNvPicPr/>
          <p:nvPr/>
        </p:nvPicPr>
        <p:blipFill>
          <a:blip r:embed="rId1"/>
          <a:stretch/>
        </p:blipFill>
        <p:spPr>
          <a:xfrm>
            <a:off x="7163640" y="1454040"/>
            <a:ext cx="1472760" cy="1616400"/>
          </a:xfrm>
          <a:prstGeom prst="rect">
            <a:avLst/>
          </a:prstGeom>
          <a:ln w="9360">
            <a:noFill/>
          </a:ln>
        </p:spPr>
      </p:pic>
      <p:pic>
        <p:nvPicPr>
          <p:cNvPr id="437" name="Picture 4" descr=""/>
          <p:cNvPicPr/>
          <p:nvPr/>
        </p:nvPicPr>
        <p:blipFill>
          <a:blip r:embed="rId2"/>
          <a:stretch/>
        </p:blipFill>
        <p:spPr>
          <a:xfrm>
            <a:off x="7163640" y="3206160"/>
            <a:ext cx="1472760" cy="1801440"/>
          </a:xfrm>
          <a:prstGeom prst="rect">
            <a:avLst/>
          </a:prstGeom>
          <a:ln w="9360">
            <a:noFill/>
          </a:ln>
        </p:spPr>
      </p:pic>
      <p:pic>
        <p:nvPicPr>
          <p:cNvPr id="438" name="Picture 5" descr=""/>
          <p:cNvPicPr/>
          <p:nvPr/>
        </p:nvPicPr>
        <p:blipFill>
          <a:blip r:embed="rId3"/>
          <a:stretch/>
        </p:blipFill>
        <p:spPr>
          <a:xfrm>
            <a:off x="7237440" y="5143680"/>
            <a:ext cx="1325160" cy="16696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409760" y="4084920"/>
            <a:ext cx="632412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X a X de XXXXXX de 2018 • Brasília/DF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990720" y="2205000"/>
            <a:ext cx="7162560" cy="161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INSERIR O 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DO EVENTO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7" name="fundo_powerpoint_kit_eventos_2018_eleitoral2_capa_azul.jpg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58" name="CustomShape 3"/>
          <p:cNvSpPr/>
          <p:nvPr/>
        </p:nvSpPr>
        <p:spPr>
          <a:xfrm>
            <a:off x="539640" y="1699200"/>
            <a:ext cx="7992360" cy="38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MANEJO CLÍNICO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DA TUBERCULOSE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Busca ativa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Diagnóstico da tuberculose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9" name="Imagem 4" descr=""/>
          <p:cNvPicPr/>
          <p:nvPr/>
        </p:nvPicPr>
        <p:blipFill>
          <a:blip r:embed="rId2"/>
          <a:stretch/>
        </p:blipFill>
        <p:spPr>
          <a:xfrm>
            <a:off x="148320" y="1954800"/>
            <a:ext cx="1213920" cy="11664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6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Baciloscopia e TRM-TB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TextShape 2"/>
          <p:cNvSpPr txBox="1"/>
          <p:nvPr/>
        </p:nvSpPr>
        <p:spPr>
          <a:xfrm>
            <a:off x="107640" y="1689120"/>
            <a:ext cx="4263120" cy="4907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3600" spc="-1" strike="noStrike" u="sng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BACILOSCOPIA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ctr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Diagnóstico de casos novos e retratamento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ctr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Controle do tratamento da TB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ctr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Simples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ctr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Existe há mais de 100 anos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1" name="TextShape 3"/>
          <p:cNvSpPr txBox="1"/>
          <p:nvPr/>
        </p:nvSpPr>
        <p:spPr>
          <a:xfrm>
            <a:off x="4644000" y="1689120"/>
            <a:ext cx="4251600" cy="4907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3600" spc="-1" strike="noStrike" u="sng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TRM-TB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ctr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Diagnóstico de casos novos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ctr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Diagnóstico de resistência a rifampicina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ctr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Detecta DNA do complexo </a:t>
            </a:r>
            <a:r>
              <a:rPr b="0" i="1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 tuberculosis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6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TRM-TB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3" name="Picture 2" descr=""/>
          <p:cNvPicPr/>
          <p:nvPr/>
        </p:nvPicPr>
        <p:blipFill>
          <a:blip r:embed="rId1"/>
          <a:stretch/>
        </p:blipFill>
        <p:spPr>
          <a:xfrm>
            <a:off x="591120" y="1690560"/>
            <a:ext cx="3476160" cy="2327760"/>
          </a:xfrm>
          <a:prstGeom prst="rect">
            <a:avLst/>
          </a:prstGeom>
          <a:ln>
            <a:noFill/>
          </a:ln>
        </p:spPr>
      </p:pic>
      <p:pic>
        <p:nvPicPr>
          <p:cNvPr id="444" name="Picture 4" descr=""/>
          <p:cNvPicPr/>
          <p:nvPr/>
        </p:nvPicPr>
        <p:blipFill>
          <a:blip r:embed="rId2"/>
          <a:stretch/>
        </p:blipFill>
        <p:spPr>
          <a:xfrm>
            <a:off x="5076000" y="1690560"/>
            <a:ext cx="3634560" cy="2327760"/>
          </a:xfrm>
          <a:prstGeom prst="rect">
            <a:avLst/>
          </a:prstGeom>
          <a:ln>
            <a:noFill/>
          </a:ln>
        </p:spPr>
      </p:pic>
      <p:pic>
        <p:nvPicPr>
          <p:cNvPr id="445" name="Picture 2" descr=""/>
          <p:cNvPicPr/>
          <p:nvPr/>
        </p:nvPicPr>
        <p:blipFill>
          <a:blip r:embed="rId3"/>
          <a:srcRect l="57883" t="53091" r="5114" b="8254"/>
          <a:stretch/>
        </p:blipFill>
        <p:spPr>
          <a:xfrm>
            <a:off x="2538000" y="4129560"/>
            <a:ext cx="4067640" cy="2683440"/>
          </a:xfrm>
          <a:prstGeom prst="rect">
            <a:avLst/>
          </a:prstGeom>
          <a:ln>
            <a:noFill/>
          </a:ln>
        </p:spPr>
      </p:pic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 rot="5400000">
            <a:off x="4422960" y="-1302120"/>
            <a:ext cx="1185840" cy="77662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Todos os sintomáticos respiratórios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228960" y="2026800"/>
            <a:ext cx="9032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89000" rIns="144720" tIns="116640" bIns="116280" anchor="ctr"/>
          <a:p>
            <a:pPr algn="ctr">
              <a:lnSpc>
                <a:spcPct val="90000"/>
              </a:lnSpc>
            </a:pPr>
            <a:r>
              <a:rPr b="1" lang="pt-BR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CustomShape 3"/>
          <p:cNvSpPr/>
          <p:nvPr/>
        </p:nvSpPr>
        <p:spPr>
          <a:xfrm rot="5400000">
            <a:off x="4359960" y="172080"/>
            <a:ext cx="1270800" cy="77641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Todos que apresentem tosse, independentemente do tempo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4"/>
          <p:cNvSpPr/>
          <p:nvPr/>
        </p:nvSpPr>
        <p:spPr>
          <a:xfrm>
            <a:off x="228960" y="3426480"/>
            <a:ext cx="8838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87920" rIns="144720" tIns="115560" bIns="115560" anchor="ctr"/>
          <a:p>
            <a:pPr algn="ctr">
              <a:lnSpc>
                <a:spcPct val="90000"/>
              </a:lnSpc>
            </a:pPr>
            <a:r>
              <a:rPr b="1" lang="pt-BR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CustomShape 5"/>
          <p:cNvSpPr/>
          <p:nvPr/>
        </p:nvSpPr>
        <p:spPr>
          <a:xfrm rot="5400000">
            <a:off x="4311720" y="1495080"/>
            <a:ext cx="1234800" cy="79714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Somente para as pessoas com sinais sugestivos de TB pulmonar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CustomShape 6"/>
          <p:cNvSpPr/>
          <p:nvPr/>
        </p:nvSpPr>
        <p:spPr>
          <a:xfrm>
            <a:off x="228960" y="4863600"/>
            <a:ext cx="7138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79640" rIns="144720" tIns="107280" bIns="107280" anchor="ctr"/>
          <a:p>
            <a:pPr algn="ctr">
              <a:lnSpc>
                <a:spcPct val="90000"/>
              </a:lnSpc>
            </a:pPr>
            <a:r>
              <a:rPr b="1" lang="pt-BR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7"/>
          <p:cNvSpPr/>
          <p:nvPr/>
        </p:nvSpPr>
        <p:spPr>
          <a:xfrm>
            <a:off x="0" y="0"/>
            <a:ext cx="9143640" cy="12855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 – A baciloscopia ou TRM-TB de escarro estão indicados para: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 rot="5400000">
            <a:off x="4422960" y="-1302120"/>
            <a:ext cx="1185840" cy="776628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Todos os sintomáticos respiratórios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228960" y="2026800"/>
            <a:ext cx="9032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89000" rIns="144720" tIns="116640" bIns="116280" anchor="ctr"/>
          <a:p>
            <a:pPr algn="ctr">
              <a:lnSpc>
                <a:spcPct val="90000"/>
              </a:lnSpc>
            </a:pPr>
            <a:r>
              <a:rPr b="1" lang="pt-BR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CustomShape 3"/>
          <p:cNvSpPr/>
          <p:nvPr/>
        </p:nvSpPr>
        <p:spPr>
          <a:xfrm rot="5400000">
            <a:off x="4359960" y="172080"/>
            <a:ext cx="1270800" cy="77641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Todos que apresentem tosse, independentemente do tempo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4"/>
          <p:cNvSpPr/>
          <p:nvPr/>
        </p:nvSpPr>
        <p:spPr>
          <a:xfrm>
            <a:off x="228960" y="3426480"/>
            <a:ext cx="8838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87920" rIns="144720" tIns="115560" bIns="115560" anchor="ctr"/>
          <a:p>
            <a:pPr algn="ctr">
              <a:lnSpc>
                <a:spcPct val="90000"/>
              </a:lnSpc>
            </a:pPr>
            <a:r>
              <a:rPr b="1" lang="pt-BR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5"/>
          <p:cNvSpPr/>
          <p:nvPr/>
        </p:nvSpPr>
        <p:spPr>
          <a:xfrm rot="5400000">
            <a:off x="4311720" y="1495080"/>
            <a:ext cx="1234800" cy="79714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Somente para as pessoas com sinais sugestivos de TB pulmonar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6"/>
          <p:cNvSpPr/>
          <p:nvPr/>
        </p:nvSpPr>
        <p:spPr>
          <a:xfrm>
            <a:off x="228960" y="4863600"/>
            <a:ext cx="7138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79640" rIns="144720" tIns="107280" bIns="107280" anchor="ctr"/>
          <a:p>
            <a:pPr algn="ctr">
              <a:lnSpc>
                <a:spcPct val="90000"/>
              </a:lnSpc>
            </a:pPr>
            <a:r>
              <a:rPr b="1" lang="pt-BR" sz="3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CustomShape 7"/>
          <p:cNvSpPr/>
          <p:nvPr/>
        </p:nvSpPr>
        <p:spPr>
          <a:xfrm>
            <a:off x="0" y="0"/>
            <a:ext cx="9143640" cy="12855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 – A baciloscopia ou TRM-TB de escarro estão indicados para: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 baciloscopia direta deve ser solicitada para: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TextShape 2"/>
          <p:cNvSpPr txBox="1"/>
          <p:nvPr/>
        </p:nvSpPr>
        <p:spPr>
          <a:xfrm>
            <a:off x="323640" y="2061000"/>
            <a:ext cx="84967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1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 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Sintomático Respiratório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1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 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Presunção clínica e/ou radiológica de TB pulmonar, independentemente do tempo de tosse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 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Presunção clínica de TB extrapulmonar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1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• 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Controle mensal de TB pulmonar ou laríngea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 TRM-TB deve ser solicitado para: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TextShape 2"/>
          <p:cNvSpPr txBox="1"/>
          <p:nvPr/>
        </p:nvSpPr>
        <p:spPr>
          <a:xfrm>
            <a:off x="323640" y="1845000"/>
            <a:ext cx="84967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Investigar TB em SR, sem tratamento prévio;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Investigar TB extrapulmonar nos materiais biológicos já validados (líquor, gânglios linfáticos e outros tecidos);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Triagem de resistência à rifampicina nos casos de retratamento;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 TRM-TB deve ser solicitado para: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TextShape 2"/>
          <p:cNvSpPr txBox="1"/>
          <p:nvPr/>
        </p:nvSpPr>
        <p:spPr>
          <a:xfrm>
            <a:off x="395640" y="1989000"/>
            <a:ext cx="83527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Triagem de resistência à rifampicina nos casos sugestivos de falência ao tratamento da TB; e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Presunção de TB em crianças (quando possível coleta de escarro).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 txBox="1"/>
          <p:nvPr/>
        </p:nvSpPr>
        <p:spPr>
          <a:xfrm>
            <a:off x="628560" y="123804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baciloscopia de escarro, se executada corretamente, permite detectar de 60% a 80% dos casos de TB pulmonar e o TRM-TB pode detectar até 90% dos casos</a:t>
            </a:r>
            <a:r>
              <a:rPr b="0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Algoritmos diagnósticos atuais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TextShape 2"/>
          <p:cNvSpPr txBox="1"/>
          <p:nvPr/>
        </p:nvSpPr>
        <p:spPr>
          <a:xfrm>
            <a:off x="296640" y="1700280"/>
            <a:ext cx="855036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TRM-TB, se caso novo.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TRM-TB, se caso novo em populações vulneráveis (PS, PVHIV, PPL, PSR, Indígenas e contatos de TBDR).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TRM-TB, se pessoa em retratamento.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Orientações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395640" y="1825560"/>
            <a:ext cx="85687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Slides fundo </a:t>
            </a:r>
            <a:r>
              <a:rPr b="1" lang="pt-BR" sz="4800" spc="-1" strike="noStrike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verde</a:t>
            </a: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caso clínico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Slides fundo </a:t>
            </a:r>
            <a:r>
              <a:rPr b="1" lang="pt-BR" sz="4800" spc="-1" strike="noStrike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azul</a:t>
            </a: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teoria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Slides fundo </a:t>
            </a:r>
            <a:r>
              <a:rPr b="1" lang="pt-BR" sz="4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vinho</a:t>
            </a: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discussão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Slides fundo </a:t>
            </a:r>
            <a:r>
              <a:rPr b="1" lang="pt-BR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branco</a:t>
            </a: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perguntas/respostas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251640" y="115920"/>
            <a:ext cx="8640720" cy="1009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3200" spc="-1" strike="noStrike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Investigação de TB em casos novos (nunca tratados)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CustomShape 2"/>
          <p:cNvSpPr/>
          <p:nvPr/>
        </p:nvSpPr>
        <p:spPr>
          <a:xfrm>
            <a:off x="2483640" y="1055880"/>
            <a:ext cx="5339520" cy="568800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8000" tIns="108000" bIns="10836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 com sinais e sintomas sugestivos de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CustomShape 3"/>
          <p:cNvSpPr/>
          <p:nvPr/>
        </p:nvSpPr>
        <p:spPr>
          <a:xfrm>
            <a:off x="5108040" y="1625040"/>
            <a:ext cx="91080" cy="179640"/>
          </a:xfrm>
          <a:custGeom>
            <a:avLst/>
            <a:gdLst/>
            <a:ahLst/>
            <a:rect l="l" t="t" r="r" b="b"/>
            <a:pathLst>
              <a:path w="0" h="180015">
                <a:moveTo>
                  <a:pt x="45720" y="0"/>
                </a:moveTo>
                <a:lnTo>
                  <a:pt x="45720" y="180015"/>
                </a:lnTo>
              </a:path>
            </a:pathLst>
          </a:custGeom>
          <a:noFill/>
          <a:ln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473" name="CustomShape 4"/>
          <p:cNvSpPr/>
          <p:nvPr/>
        </p:nvSpPr>
        <p:spPr>
          <a:xfrm>
            <a:off x="3817080" y="1805040"/>
            <a:ext cx="2673360" cy="750600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44000" rIns="122040" tIns="144000" bIns="144000" anchor="ctr"/>
          <a:p>
            <a:pPr algn="ctr">
              <a:lnSpc>
                <a:spcPct val="90000"/>
              </a:lnSpc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Realizar TRM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5"/>
          <p:cNvSpPr/>
          <p:nvPr/>
        </p:nvSpPr>
        <p:spPr>
          <a:xfrm>
            <a:off x="3407760" y="2556000"/>
            <a:ext cx="1745280" cy="179640"/>
          </a:xfrm>
          <a:custGeom>
            <a:avLst/>
            <a:gdLst/>
            <a:ahLst/>
            <a:rect l="l" t="t" r="r" b="b"/>
            <a:pathLst>
              <a:path w="1745817" h="180015">
                <a:moveTo>
                  <a:pt x="1745817" y="0"/>
                </a:moveTo>
                <a:lnTo>
                  <a:pt x="1745817" y="90007"/>
                </a:lnTo>
                <a:lnTo>
                  <a:pt x="0" y="90007"/>
                </a:lnTo>
                <a:lnTo>
                  <a:pt x="0" y="180015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475" name="CustomShape 6"/>
          <p:cNvSpPr/>
          <p:nvPr/>
        </p:nvSpPr>
        <p:spPr>
          <a:xfrm>
            <a:off x="1986480" y="2736000"/>
            <a:ext cx="2842200" cy="44964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9880" rIns="106560" tIns="119880" bIns="119520" anchor="ctr"/>
          <a:p>
            <a:pPr algn="ctr">
              <a:lnSpc>
                <a:spcPct val="90000"/>
              </a:lnSpc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MTB detectado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7"/>
          <p:cNvSpPr/>
          <p:nvPr/>
        </p:nvSpPr>
        <p:spPr>
          <a:xfrm>
            <a:off x="3362040" y="3186000"/>
            <a:ext cx="91080" cy="179640"/>
          </a:xfrm>
          <a:custGeom>
            <a:avLst/>
            <a:gdLst/>
            <a:ahLst/>
            <a:rect l="l" t="t" r="r" b="b"/>
            <a:pathLst>
              <a:path w="0" h="180015">
                <a:moveTo>
                  <a:pt x="45720" y="0"/>
                </a:moveTo>
                <a:lnTo>
                  <a:pt x="45720" y="180015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477" name="CustomShape 8"/>
          <p:cNvSpPr/>
          <p:nvPr/>
        </p:nvSpPr>
        <p:spPr>
          <a:xfrm>
            <a:off x="1917000" y="3366000"/>
            <a:ext cx="2981520" cy="44964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9880" rIns="106560" tIns="119880" bIns="119520" anchor="ctr"/>
          <a:p>
            <a:pPr algn="ctr">
              <a:lnSpc>
                <a:spcPct val="90000"/>
              </a:lnSpc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 com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CustomShape 9"/>
          <p:cNvSpPr/>
          <p:nvPr/>
        </p:nvSpPr>
        <p:spPr>
          <a:xfrm>
            <a:off x="1758960" y="3816000"/>
            <a:ext cx="1648440" cy="164520"/>
          </a:xfrm>
          <a:custGeom>
            <a:avLst/>
            <a:gdLst/>
            <a:ahLst/>
            <a:rect l="l" t="t" r="r" b="b"/>
            <a:pathLst>
              <a:path w="1648892" h="164835">
                <a:moveTo>
                  <a:pt x="1648892" y="0"/>
                </a:moveTo>
                <a:lnTo>
                  <a:pt x="1648892" y="82417"/>
                </a:lnTo>
                <a:lnTo>
                  <a:pt x="0" y="82417"/>
                </a:lnTo>
                <a:lnTo>
                  <a:pt x="0" y="164835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479" name="CustomShape 10"/>
          <p:cNvSpPr/>
          <p:nvPr/>
        </p:nvSpPr>
        <p:spPr>
          <a:xfrm>
            <a:off x="376560" y="3980880"/>
            <a:ext cx="2764800" cy="79344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99720" rIns="76320" tIns="99720" bIns="9936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Resistência a Rifampicina Detectada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CustomShape 11"/>
          <p:cNvSpPr/>
          <p:nvPr/>
        </p:nvSpPr>
        <p:spPr>
          <a:xfrm>
            <a:off x="1665720" y="4774680"/>
            <a:ext cx="91080" cy="112320"/>
          </a:xfrm>
          <a:custGeom>
            <a:avLst/>
            <a:gdLst/>
            <a:ahLst/>
            <a:rect l="l" t="t" r="r" b="b"/>
            <a:pathLst>
              <a:path w="47631" h="112725">
                <a:moveTo>
                  <a:pt x="93351" y="0"/>
                </a:moveTo>
                <a:lnTo>
                  <a:pt x="93351" y="56362"/>
                </a:lnTo>
                <a:lnTo>
                  <a:pt x="45720" y="56362"/>
                </a:lnTo>
                <a:lnTo>
                  <a:pt x="45720" y="112725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481" name="CustomShape 12"/>
          <p:cNvSpPr/>
          <p:nvPr/>
        </p:nvSpPr>
        <p:spPr>
          <a:xfrm>
            <a:off x="98280" y="4887360"/>
            <a:ext cx="3225960" cy="133596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5560" rIns="76320" tIns="115560" bIns="11520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Realizar outro  TRM-TB + cultura + TS automatizados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Encaminhar para Referência Terciária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13"/>
          <p:cNvSpPr/>
          <p:nvPr/>
        </p:nvSpPr>
        <p:spPr>
          <a:xfrm>
            <a:off x="3407760" y="3816000"/>
            <a:ext cx="1481400" cy="164520"/>
          </a:xfrm>
          <a:custGeom>
            <a:avLst/>
            <a:gdLst/>
            <a:ahLst/>
            <a:rect l="l" t="t" r="r" b="b"/>
            <a:pathLst>
              <a:path w="1481637" h="164835">
                <a:moveTo>
                  <a:pt x="0" y="0"/>
                </a:moveTo>
                <a:lnTo>
                  <a:pt x="0" y="82417"/>
                </a:lnTo>
                <a:lnTo>
                  <a:pt x="1481637" y="82417"/>
                </a:lnTo>
                <a:lnTo>
                  <a:pt x="1481637" y="164835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483" name="CustomShape 14"/>
          <p:cNvSpPr/>
          <p:nvPr/>
        </p:nvSpPr>
        <p:spPr>
          <a:xfrm>
            <a:off x="3501720" y="3980880"/>
            <a:ext cx="2775240" cy="87012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1880" rIns="76320" tIns="101880" bIns="10188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Resistência a Rifampicina Não Detectada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CustomShape 15"/>
          <p:cNvSpPr/>
          <p:nvPr/>
        </p:nvSpPr>
        <p:spPr>
          <a:xfrm>
            <a:off x="4843800" y="4851360"/>
            <a:ext cx="91080" cy="112680"/>
          </a:xfrm>
          <a:custGeom>
            <a:avLst/>
            <a:gdLst/>
            <a:ahLst/>
            <a:rect l="l" t="t" r="r" b="b"/>
            <a:pathLst>
              <a:path w="3112" h="113089">
                <a:moveTo>
                  <a:pt x="45720" y="0"/>
                </a:moveTo>
                <a:lnTo>
                  <a:pt x="45720" y="56544"/>
                </a:lnTo>
                <a:lnTo>
                  <a:pt x="48832" y="56544"/>
                </a:lnTo>
                <a:lnTo>
                  <a:pt x="48832" y="113089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485" name="CustomShape 16"/>
          <p:cNvSpPr/>
          <p:nvPr/>
        </p:nvSpPr>
        <p:spPr>
          <a:xfrm>
            <a:off x="3629160" y="4964400"/>
            <a:ext cx="2526480" cy="12006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1600" rIns="76320" tIns="111600" bIns="11124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Realizar Cultura +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Tratamento para TB com EB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CustomShape 17"/>
          <p:cNvSpPr/>
          <p:nvPr/>
        </p:nvSpPr>
        <p:spPr>
          <a:xfrm>
            <a:off x="5153760" y="2556000"/>
            <a:ext cx="2392560" cy="169560"/>
          </a:xfrm>
          <a:custGeom>
            <a:avLst/>
            <a:gdLst/>
            <a:ahLst/>
            <a:rect l="l" t="t" r="r" b="b"/>
            <a:pathLst>
              <a:path w="2392859" h="169812">
                <a:moveTo>
                  <a:pt x="0" y="0"/>
                </a:moveTo>
                <a:lnTo>
                  <a:pt x="0" y="84906"/>
                </a:lnTo>
                <a:lnTo>
                  <a:pt x="2392859" y="84906"/>
                </a:lnTo>
                <a:lnTo>
                  <a:pt x="2392859" y="169812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487" name="CustomShape 18"/>
          <p:cNvSpPr/>
          <p:nvPr/>
        </p:nvSpPr>
        <p:spPr>
          <a:xfrm>
            <a:off x="6904080" y="2725920"/>
            <a:ext cx="1284480" cy="44964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59040" rIns="45720" tIns="59040" bIns="5868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MTB não detectado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CustomShape 19"/>
          <p:cNvSpPr/>
          <p:nvPr/>
        </p:nvSpPr>
        <p:spPr>
          <a:xfrm>
            <a:off x="7414200" y="3130200"/>
            <a:ext cx="91080" cy="91080"/>
          </a:xfrm>
          <a:custGeom>
            <a:avLst/>
            <a:gdLst/>
            <a:ahLst/>
            <a:rect l="l" t="t" r="r" b="b"/>
            <a:pathLst>
              <a:path w="86575" h="52424">
                <a:moveTo>
                  <a:pt x="132295" y="45720"/>
                </a:moveTo>
                <a:lnTo>
                  <a:pt x="132295" y="71932"/>
                </a:lnTo>
                <a:lnTo>
                  <a:pt x="45720" y="71932"/>
                </a:lnTo>
                <a:lnTo>
                  <a:pt x="45720" y="98144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489" name="CustomShape 20"/>
          <p:cNvSpPr/>
          <p:nvPr/>
        </p:nvSpPr>
        <p:spPr>
          <a:xfrm>
            <a:off x="6625080" y="3228120"/>
            <a:ext cx="1669320" cy="44964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59040" rIns="45720" tIns="59040" bIns="5868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Mantém sintomas?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CustomShape 21"/>
          <p:cNvSpPr/>
          <p:nvPr/>
        </p:nvSpPr>
        <p:spPr>
          <a:xfrm>
            <a:off x="6962760" y="3678480"/>
            <a:ext cx="496800" cy="302400"/>
          </a:xfrm>
          <a:custGeom>
            <a:avLst/>
            <a:gdLst/>
            <a:ahLst/>
            <a:rect l="l" t="t" r="r" b="b"/>
            <a:pathLst>
              <a:path w="497276" h="302627">
                <a:moveTo>
                  <a:pt x="497276" y="0"/>
                </a:moveTo>
                <a:lnTo>
                  <a:pt x="497276" y="151313"/>
                </a:lnTo>
                <a:lnTo>
                  <a:pt x="0" y="151313"/>
                </a:lnTo>
                <a:lnTo>
                  <a:pt x="0" y="302627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491" name="CustomShape 22"/>
          <p:cNvSpPr/>
          <p:nvPr/>
        </p:nvSpPr>
        <p:spPr>
          <a:xfrm>
            <a:off x="6625080" y="3980880"/>
            <a:ext cx="674640" cy="44964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59040" rIns="45720" tIns="59040" bIns="5868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CustomShape 23"/>
          <p:cNvSpPr/>
          <p:nvPr/>
        </p:nvSpPr>
        <p:spPr>
          <a:xfrm>
            <a:off x="6913800" y="4430880"/>
            <a:ext cx="91080" cy="415080"/>
          </a:xfrm>
          <a:custGeom>
            <a:avLst/>
            <a:gdLst/>
            <a:ahLst/>
            <a:rect l="l" t="t" r="r" b="b"/>
            <a:pathLst>
              <a:path w="3226" h="415528">
                <a:moveTo>
                  <a:pt x="48946" y="0"/>
                </a:moveTo>
                <a:lnTo>
                  <a:pt x="48946" y="207764"/>
                </a:lnTo>
                <a:lnTo>
                  <a:pt x="45720" y="207764"/>
                </a:lnTo>
                <a:lnTo>
                  <a:pt x="45720" y="415528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493" name="CustomShape 24"/>
          <p:cNvSpPr/>
          <p:nvPr/>
        </p:nvSpPr>
        <p:spPr>
          <a:xfrm>
            <a:off x="6456960" y="4846680"/>
            <a:ext cx="1004400" cy="66816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65160" rIns="45720" tIns="65160" bIns="6552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Excluído Diagnóstico de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CustomShape 25"/>
          <p:cNvSpPr/>
          <p:nvPr/>
        </p:nvSpPr>
        <p:spPr>
          <a:xfrm>
            <a:off x="7459920" y="3678480"/>
            <a:ext cx="687600" cy="302400"/>
          </a:xfrm>
          <a:custGeom>
            <a:avLst/>
            <a:gdLst/>
            <a:ahLst/>
            <a:rect l="l" t="t" r="r" b="b"/>
            <a:pathLst>
              <a:path w="688122" h="302627">
                <a:moveTo>
                  <a:pt x="0" y="0"/>
                </a:moveTo>
                <a:lnTo>
                  <a:pt x="0" y="151313"/>
                </a:lnTo>
                <a:lnTo>
                  <a:pt x="688122" y="151313"/>
                </a:lnTo>
                <a:lnTo>
                  <a:pt x="688122" y="302627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495" name="CustomShape 26"/>
          <p:cNvSpPr/>
          <p:nvPr/>
        </p:nvSpPr>
        <p:spPr>
          <a:xfrm>
            <a:off x="7810560" y="3980880"/>
            <a:ext cx="674640" cy="44964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59040" rIns="45720" tIns="59040" bIns="5868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CustomShape 27"/>
          <p:cNvSpPr/>
          <p:nvPr/>
        </p:nvSpPr>
        <p:spPr>
          <a:xfrm>
            <a:off x="8102520" y="4430880"/>
            <a:ext cx="91080" cy="589680"/>
          </a:xfrm>
          <a:custGeom>
            <a:avLst/>
            <a:gdLst/>
            <a:ahLst/>
            <a:rect l="l" t="t" r="r" b="b"/>
            <a:pathLst>
              <a:path w="23896" h="590125">
                <a:moveTo>
                  <a:pt x="45720" y="0"/>
                </a:moveTo>
                <a:lnTo>
                  <a:pt x="45720" y="295062"/>
                </a:lnTo>
                <a:lnTo>
                  <a:pt x="69616" y="295062"/>
                </a:lnTo>
                <a:lnTo>
                  <a:pt x="69616" y="590125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497" name="CustomShape 28"/>
          <p:cNvSpPr/>
          <p:nvPr/>
        </p:nvSpPr>
        <p:spPr>
          <a:xfrm>
            <a:off x="7595640" y="5021280"/>
            <a:ext cx="1152360" cy="99972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74880" rIns="45720" tIns="74880" bIns="7524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Realizar Cultura +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Continuar investigação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29"/>
          <p:cNvSpPr/>
          <p:nvPr/>
        </p:nvSpPr>
        <p:spPr>
          <a:xfrm>
            <a:off x="56160" y="6403680"/>
            <a:ext cx="903564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EB- Esquema básico; TS- teste de sensibilidade; MTB- </a:t>
            </a:r>
            <a:r>
              <a:rPr b="0" i="1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Mycobacterium tuberculosis.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30"/>
          <p:cNvSpPr/>
          <p:nvPr/>
        </p:nvSpPr>
        <p:spPr>
          <a:xfrm>
            <a:off x="6444360" y="2728440"/>
            <a:ext cx="2448000" cy="3674880"/>
          </a:xfrm>
          <a:prstGeom prst="rect">
            <a:avLst/>
          </a:prstGeom>
          <a:solidFill>
            <a:srgbClr val="d9d9d9">
              <a:alpha val="75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Shape 1"/>
          <p:cNvSpPr txBox="1"/>
          <p:nvPr/>
        </p:nvSpPr>
        <p:spPr>
          <a:xfrm>
            <a:off x="251640" y="115920"/>
            <a:ext cx="8640720" cy="1009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3200" spc="-1" strike="noStrike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Investigação de TB em casos novos (nunca tratados)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CustomShape 2"/>
          <p:cNvSpPr/>
          <p:nvPr/>
        </p:nvSpPr>
        <p:spPr>
          <a:xfrm>
            <a:off x="2031840" y="1064520"/>
            <a:ext cx="4562640" cy="544680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7280" tIns="107280" bIns="10764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 com sinais e sintomas sugestivos de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CustomShape 3"/>
          <p:cNvSpPr/>
          <p:nvPr/>
        </p:nvSpPr>
        <p:spPr>
          <a:xfrm>
            <a:off x="4264560" y="1609560"/>
            <a:ext cx="91080" cy="172080"/>
          </a:xfrm>
          <a:custGeom>
            <a:avLst/>
            <a:gdLst/>
            <a:ahLst/>
            <a:rect l="l" t="t" r="r" b="b"/>
            <a:pathLst>
              <a:path w="3212" h="172367">
                <a:moveTo>
                  <a:pt x="48932" y="0"/>
                </a:moveTo>
                <a:lnTo>
                  <a:pt x="48932" y="86183"/>
                </a:lnTo>
                <a:lnTo>
                  <a:pt x="45720" y="86183"/>
                </a:lnTo>
                <a:lnTo>
                  <a:pt x="45720" y="172367"/>
                </a:lnTo>
              </a:path>
            </a:pathLst>
          </a:custGeom>
          <a:noFill/>
          <a:ln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03" name="CustomShape 4"/>
          <p:cNvSpPr/>
          <p:nvPr/>
        </p:nvSpPr>
        <p:spPr>
          <a:xfrm>
            <a:off x="3030120" y="1782000"/>
            <a:ext cx="2559600" cy="718920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43280" rIns="122040" tIns="143280" bIns="142920" anchor="ctr"/>
          <a:p>
            <a:pPr algn="ctr">
              <a:lnSpc>
                <a:spcPct val="90000"/>
              </a:lnSpc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Realizar TRM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CustomShape 5"/>
          <p:cNvSpPr/>
          <p:nvPr/>
        </p:nvSpPr>
        <p:spPr>
          <a:xfrm>
            <a:off x="1279440" y="2500920"/>
            <a:ext cx="3030480" cy="162360"/>
          </a:xfrm>
          <a:custGeom>
            <a:avLst/>
            <a:gdLst/>
            <a:ahLst/>
            <a:rect l="l" t="t" r="r" b="b"/>
            <a:pathLst>
              <a:path w="3030747" h="162598">
                <a:moveTo>
                  <a:pt x="3030747" y="0"/>
                </a:moveTo>
                <a:lnTo>
                  <a:pt x="3030747" y="81299"/>
                </a:lnTo>
                <a:lnTo>
                  <a:pt x="0" y="81299"/>
                </a:lnTo>
                <a:lnTo>
                  <a:pt x="0" y="162598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05" name="CustomShape 6"/>
          <p:cNvSpPr/>
          <p:nvPr/>
        </p:nvSpPr>
        <p:spPr>
          <a:xfrm>
            <a:off x="740880" y="2663640"/>
            <a:ext cx="1077120" cy="4305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58320" rIns="45720" tIns="58320" bIns="5832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MTB detectado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CustomShape 7"/>
          <p:cNvSpPr/>
          <p:nvPr/>
        </p:nvSpPr>
        <p:spPr>
          <a:xfrm>
            <a:off x="1150200" y="3048840"/>
            <a:ext cx="91080" cy="91080"/>
          </a:xfrm>
          <a:custGeom>
            <a:avLst/>
            <a:gdLst/>
            <a:ahLst/>
            <a:rect l="l" t="t" r="r" b="b"/>
            <a:pathLst>
              <a:path w="83608" h="50197">
                <a:moveTo>
                  <a:pt x="129328" y="45720"/>
                </a:moveTo>
                <a:lnTo>
                  <a:pt x="129328" y="70818"/>
                </a:lnTo>
                <a:lnTo>
                  <a:pt x="45720" y="70818"/>
                </a:lnTo>
                <a:lnTo>
                  <a:pt x="45720" y="95917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07" name="CustomShape 8"/>
          <p:cNvSpPr/>
          <p:nvPr/>
        </p:nvSpPr>
        <p:spPr>
          <a:xfrm>
            <a:off x="646200" y="3144600"/>
            <a:ext cx="1099080" cy="4305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58320" rIns="45720" tIns="58320" bIns="5832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 com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CustomShape 9"/>
          <p:cNvSpPr/>
          <p:nvPr/>
        </p:nvSpPr>
        <p:spPr>
          <a:xfrm>
            <a:off x="629640" y="3575520"/>
            <a:ext cx="565920" cy="289440"/>
          </a:xfrm>
          <a:custGeom>
            <a:avLst/>
            <a:gdLst/>
            <a:ahLst/>
            <a:rect l="l" t="t" r="r" b="b"/>
            <a:pathLst>
              <a:path w="566267" h="289771">
                <a:moveTo>
                  <a:pt x="566267" y="0"/>
                </a:moveTo>
                <a:lnTo>
                  <a:pt x="566267" y="144885"/>
                </a:lnTo>
                <a:lnTo>
                  <a:pt x="0" y="144885"/>
                </a:lnTo>
                <a:lnTo>
                  <a:pt x="0" y="289771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09" name="CustomShape 10"/>
          <p:cNvSpPr/>
          <p:nvPr/>
        </p:nvSpPr>
        <p:spPr>
          <a:xfrm>
            <a:off x="35640" y="3865320"/>
            <a:ext cx="1188000" cy="75960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68040" rIns="45720" tIns="68040" bIns="6804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Resistência a Rifampicina Detectada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CustomShape 11"/>
          <p:cNvSpPr/>
          <p:nvPr/>
        </p:nvSpPr>
        <p:spPr>
          <a:xfrm>
            <a:off x="629640" y="4625280"/>
            <a:ext cx="368280" cy="186480"/>
          </a:xfrm>
          <a:custGeom>
            <a:avLst/>
            <a:gdLst/>
            <a:ahLst/>
            <a:rect l="l" t="t" r="r" b="b"/>
            <a:pathLst>
              <a:path w="368638" h="186902">
                <a:moveTo>
                  <a:pt x="0" y="0"/>
                </a:moveTo>
                <a:lnTo>
                  <a:pt x="0" y="93451"/>
                </a:lnTo>
                <a:lnTo>
                  <a:pt x="368638" y="93451"/>
                </a:lnTo>
                <a:lnTo>
                  <a:pt x="368638" y="186902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11" name="CustomShape 12"/>
          <p:cNvSpPr/>
          <p:nvPr/>
        </p:nvSpPr>
        <p:spPr>
          <a:xfrm>
            <a:off x="35640" y="4812480"/>
            <a:ext cx="1925280" cy="110520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78120" rIns="45720" tIns="78120" bIns="7812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Realizar outro  TRM-TB + cultura + TS automatizados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Encaminhar para Referência Terciária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CustomShape 13"/>
          <p:cNvSpPr/>
          <p:nvPr/>
        </p:nvSpPr>
        <p:spPr>
          <a:xfrm>
            <a:off x="1195920" y="3575520"/>
            <a:ext cx="1178280" cy="303840"/>
          </a:xfrm>
          <a:custGeom>
            <a:avLst/>
            <a:gdLst/>
            <a:ahLst/>
            <a:rect l="l" t="t" r="r" b="b"/>
            <a:pathLst>
              <a:path w="1178634" h="304305">
                <a:moveTo>
                  <a:pt x="0" y="0"/>
                </a:moveTo>
                <a:lnTo>
                  <a:pt x="0" y="152152"/>
                </a:lnTo>
                <a:lnTo>
                  <a:pt x="1178634" y="152152"/>
                </a:lnTo>
                <a:lnTo>
                  <a:pt x="1178634" y="304305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13" name="CustomShape 14"/>
          <p:cNvSpPr/>
          <p:nvPr/>
        </p:nvSpPr>
        <p:spPr>
          <a:xfrm>
            <a:off x="1711800" y="3880080"/>
            <a:ext cx="1325160" cy="7293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66960" rIns="45720" tIns="66960" bIns="6732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Resistência a Rifampicina Não Detectada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CustomShape 15"/>
          <p:cNvSpPr/>
          <p:nvPr/>
        </p:nvSpPr>
        <p:spPr>
          <a:xfrm>
            <a:off x="2374560" y="4609800"/>
            <a:ext cx="221040" cy="175320"/>
          </a:xfrm>
          <a:custGeom>
            <a:avLst/>
            <a:gdLst/>
            <a:ahLst/>
            <a:rect l="l" t="t" r="r" b="b"/>
            <a:pathLst>
              <a:path w="221397" h="175633">
                <a:moveTo>
                  <a:pt x="0" y="0"/>
                </a:moveTo>
                <a:lnTo>
                  <a:pt x="0" y="87816"/>
                </a:lnTo>
                <a:lnTo>
                  <a:pt x="221397" y="87816"/>
                </a:lnTo>
                <a:lnTo>
                  <a:pt x="221397" y="175633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15" name="CustomShape 16"/>
          <p:cNvSpPr/>
          <p:nvPr/>
        </p:nvSpPr>
        <p:spPr>
          <a:xfrm>
            <a:off x="1960920" y="4785120"/>
            <a:ext cx="1269720" cy="114948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79560" rIns="45720" tIns="79560" bIns="7920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Realizar Cultura +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Tratamento para TB com EB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CustomShape 17"/>
          <p:cNvSpPr/>
          <p:nvPr/>
        </p:nvSpPr>
        <p:spPr>
          <a:xfrm>
            <a:off x="4310280" y="2500920"/>
            <a:ext cx="1722600" cy="172080"/>
          </a:xfrm>
          <a:custGeom>
            <a:avLst/>
            <a:gdLst/>
            <a:ahLst/>
            <a:rect l="l" t="t" r="r" b="b"/>
            <a:pathLst>
              <a:path w="1722812" h="172367">
                <a:moveTo>
                  <a:pt x="0" y="0"/>
                </a:moveTo>
                <a:lnTo>
                  <a:pt x="0" y="86183"/>
                </a:lnTo>
                <a:lnTo>
                  <a:pt x="1722812" y="86183"/>
                </a:lnTo>
                <a:lnTo>
                  <a:pt x="1722812" y="172367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17" name="CustomShape 18"/>
          <p:cNvSpPr/>
          <p:nvPr/>
        </p:nvSpPr>
        <p:spPr>
          <a:xfrm>
            <a:off x="4451040" y="2673360"/>
            <a:ext cx="3163320" cy="61740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24560" rIns="106560" tIns="124560" bIns="124920" anchor="ctr"/>
          <a:p>
            <a:pPr algn="ctr">
              <a:lnSpc>
                <a:spcPct val="90000"/>
              </a:lnSpc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MTB não detectado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CustomShape 19"/>
          <p:cNvSpPr/>
          <p:nvPr/>
        </p:nvSpPr>
        <p:spPr>
          <a:xfrm>
            <a:off x="5987160" y="3291120"/>
            <a:ext cx="91080" cy="172080"/>
          </a:xfrm>
          <a:custGeom>
            <a:avLst/>
            <a:gdLst/>
            <a:ahLst/>
            <a:rect l="l" t="t" r="r" b="b"/>
            <a:pathLst>
              <a:path w="0" h="172367">
                <a:moveTo>
                  <a:pt x="45720" y="0"/>
                </a:moveTo>
                <a:lnTo>
                  <a:pt x="45720" y="172367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19" name="CustomShape 20"/>
          <p:cNvSpPr/>
          <p:nvPr/>
        </p:nvSpPr>
        <p:spPr>
          <a:xfrm>
            <a:off x="4476960" y="3463560"/>
            <a:ext cx="3112200" cy="43056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9160" rIns="106560" tIns="119160" bIns="119160" anchor="ctr"/>
          <a:p>
            <a:pPr algn="ctr">
              <a:lnSpc>
                <a:spcPct val="90000"/>
              </a:lnSpc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Mantém sintomas?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CustomShape 21"/>
          <p:cNvSpPr/>
          <p:nvPr/>
        </p:nvSpPr>
        <p:spPr>
          <a:xfrm>
            <a:off x="4539600" y="3894480"/>
            <a:ext cx="1493280" cy="184680"/>
          </a:xfrm>
          <a:custGeom>
            <a:avLst/>
            <a:gdLst/>
            <a:ahLst/>
            <a:rect l="l" t="t" r="r" b="b"/>
            <a:pathLst>
              <a:path w="1493489" h="184920">
                <a:moveTo>
                  <a:pt x="1493489" y="0"/>
                </a:moveTo>
                <a:lnTo>
                  <a:pt x="1493489" y="92460"/>
                </a:lnTo>
                <a:lnTo>
                  <a:pt x="0" y="92460"/>
                </a:lnTo>
                <a:lnTo>
                  <a:pt x="0" y="184920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21" name="CustomShape 22"/>
          <p:cNvSpPr/>
          <p:nvPr/>
        </p:nvSpPr>
        <p:spPr>
          <a:xfrm>
            <a:off x="4023720" y="4079520"/>
            <a:ext cx="1031400" cy="43056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4040" tIns="104040" bIns="10404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CustomShape 23"/>
          <p:cNvSpPr/>
          <p:nvPr/>
        </p:nvSpPr>
        <p:spPr>
          <a:xfrm>
            <a:off x="4467600" y="4510440"/>
            <a:ext cx="91080" cy="414360"/>
          </a:xfrm>
          <a:custGeom>
            <a:avLst/>
            <a:gdLst/>
            <a:ahLst/>
            <a:rect l="l" t="t" r="r" b="b"/>
            <a:pathLst>
              <a:path w="26107" h="414728">
                <a:moveTo>
                  <a:pt x="71827" y="0"/>
                </a:moveTo>
                <a:lnTo>
                  <a:pt x="71827" y="207364"/>
                </a:lnTo>
                <a:lnTo>
                  <a:pt x="45720" y="207364"/>
                </a:lnTo>
                <a:lnTo>
                  <a:pt x="45720" y="414728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23" name="CustomShape 24"/>
          <p:cNvSpPr/>
          <p:nvPr/>
        </p:nvSpPr>
        <p:spPr>
          <a:xfrm>
            <a:off x="3590640" y="4925160"/>
            <a:ext cx="1845000" cy="123156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27440" tIns="127440" bIns="12744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Excluído Diagnóstico de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CustomShape 25"/>
          <p:cNvSpPr/>
          <p:nvPr/>
        </p:nvSpPr>
        <p:spPr>
          <a:xfrm>
            <a:off x="6032880" y="3894480"/>
            <a:ext cx="1345320" cy="172080"/>
          </a:xfrm>
          <a:custGeom>
            <a:avLst/>
            <a:gdLst/>
            <a:ahLst/>
            <a:rect l="l" t="t" r="r" b="b"/>
            <a:pathLst>
              <a:path w="1345682" h="172367">
                <a:moveTo>
                  <a:pt x="0" y="0"/>
                </a:moveTo>
                <a:lnTo>
                  <a:pt x="0" y="86183"/>
                </a:lnTo>
                <a:lnTo>
                  <a:pt x="1345682" y="86183"/>
                </a:lnTo>
                <a:lnTo>
                  <a:pt x="1345682" y="172367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25" name="CustomShape 26"/>
          <p:cNvSpPr/>
          <p:nvPr/>
        </p:nvSpPr>
        <p:spPr>
          <a:xfrm>
            <a:off x="6749280" y="4066920"/>
            <a:ext cx="1258560" cy="43056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4040" tIns="104040" bIns="10404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CustomShape 27"/>
          <p:cNvSpPr/>
          <p:nvPr/>
        </p:nvSpPr>
        <p:spPr>
          <a:xfrm>
            <a:off x="7332840" y="4497840"/>
            <a:ext cx="91080" cy="172080"/>
          </a:xfrm>
          <a:custGeom>
            <a:avLst/>
            <a:gdLst/>
            <a:ahLst/>
            <a:rect l="l" t="t" r="r" b="b"/>
            <a:pathLst>
              <a:path w="0" h="172367">
                <a:moveTo>
                  <a:pt x="45720" y="0"/>
                </a:moveTo>
                <a:lnTo>
                  <a:pt x="45720" y="172367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27" name="CustomShape 28"/>
          <p:cNvSpPr/>
          <p:nvPr/>
        </p:nvSpPr>
        <p:spPr>
          <a:xfrm>
            <a:off x="5690520" y="4670280"/>
            <a:ext cx="3376080" cy="172116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56960" rIns="106560" tIns="156960" bIns="156960" anchor="ctr"/>
          <a:p>
            <a:pPr algn="ctr">
              <a:lnSpc>
                <a:spcPct val="90000"/>
              </a:lnSpc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Realizar Cultura +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Continuar investigação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CustomShape 29"/>
          <p:cNvSpPr/>
          <p:nvPr/>
        </p:nvSpPr>
        <p:spPr>
          <a:xfrm>
            <a:off x="56160" y="6403680"/>
            <a:ext cx="903564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EB- Esquema básico; TS- teste de sensibilidade; MTB- </a:t>
            </a:r>
            <a:r>
              <a:rPr b="0" i="1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Mycobacterium tuberculosis.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CustomShape 30"/>
          <p:cNvSpPr/>
          <p:nvPr/>
        </p:nvSpPr>
        <p:spPr>
          <a:xfrm>
            <a:off x="35640" y="2637000"/>
            <a:ext cx="3240000" cy="3674880"/>
          </a:xfrm>
          <a:prstGeom prst="rect">
            <a:avLst/>
          </a:prstGeom>
          <a:solidFill>
            <a:srgbClr val="d9d9d9">
              <a:alpha val="75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extShape 1"/>
          <p:cNvSpPr txBox="1"/>
          <p:nvPr/>
        </p:nvSpPr>
        <p:spPr>
          <a:xfrm>
            <a:off x="179640" y="0"/>
            <a:ext cx="8856000" cy="126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just">
              <a:lnSpc>
                <a:spcPct val="100000"/>
              </a:lnSpc>
            </a:pPr>
            <a:r>
              <a:rPr b="1" lang="pt-BR" sz="3200" spc="-1" strike="noStrike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Investigação de TB em casos em populações vulneráveis (PS, PVHIV, PPL, PSR, Indígenas e contatos de TBDR)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CustomShape 2"/>
          <p:cNvSpPr/>
          <p:nvPr/>
        </p:nvSpPr>
        <p:spPr>
          <a:xfrm>
            <a:off x="3159720" y="1198080"/>
            <a:ext cx="3840840" cy="664920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0880" tIns="110880" bIns="11088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 com sinais e sintomas sugestivos de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CustomShape 3"/>
          <p:cNvSpPr/>
          <p:nvPr/>
        </p:nvSpPr>
        <p:spPr>
          <a:xfrm>
            <a:off x="5034600" y="1863360"/>
            <a:ext cx="91080" cy="149760"/>
          </a:xfrm>
          <a:custGeom>
            <a:avLst/>
            <a:gdLst/>
            <a:ahLst/>
            <a:rect l="l" t="t" r="r" b="b"/>
            <a:pathLst>
              <a:path w="0" h="150038">
                <a:moveTo>
                  <a:pt x="45720" y="0"/>
                </a:moveTo>
                <a:lnTo>
                  <a:pt x="45720" y="150038"/>
                </a:lnTo>
              </a:path>
            </a:pathLst>
          </a:custGeom>
          <a:noFill/>
          <a:ln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33" name="CustomShape 4"/>
          <p:cNvSpPr/>
          <p:nvPr/>
        </p:nvSpPr>
        <p:spPr>
          <a:xfrm>
            <a:off x="3225960" y="2013480"/>
            <a:ext cx="3708000" cy="542520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7280" tIns="107280" bIns="107280" anchor="ctr"/>
          <a:p>
            <a:pPr algn="ctr">
              <a:lnSpc>
                <a:spcPct val="90000"/>
              </a:lnSpc>
            </a:pP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Realizar TRM + Cultura +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CustomShape 5"/>
          <p:cNvSpPr/>
          <p:nvPr/>
        </p:nvSpPr>
        <p:spPr>
          <a:xfrm>
            <a:off x="2444760" y="2556360"/>
            <a:ext cx="2635200" cy="177840"/>
          </a:xfrm>
          <a:custGeom>
            <a:avLst/>
            <a:gdLst/>
            <a:ahLst/>
            <a:rect l="l" t="t" r="r" b="b"/>
            <a:pathLst>
              <a:path w="2635676" h="178244">
                <a:moveTo>
                  <a:pt x="2635676" y="0"/>
                </a:moveTo>
                <a:lnTo>
                  <a:pt x="2635676" y="89122"/>
                </a:lnTo>
                <a:lnTo>
                  <a:pt x="0" y="89122"/>
                </a:lnTo>
                <a:lnTo>
                  <a:pt x="0" y="178244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35" name="CustomShape 6"/>
          <p:cNvSpPr/>
          <p:nvPr/>
        </p:nvSpPr>
        <p:spPr>
          <a:xfrm>
            <a:off x="1330920" y="2734560"/>
            <a:ext cx="2226960" cy="45792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4760" tIns="104760" bIns="10512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MTB detectado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6" name="CustomShape 7"/>
          <p:cNvSpPr/>
          <p:nvPr/>
        </p:nvSpPr>
        <p:spPr>
          <a:xfrm>
            <a:off x="2383200" y="3192840"/>
            <a:ext cx="91080" cy="100440"/>
          </a:xfrm>
          <a:custGeom>
            <a:avLst/>
            <a:gdLst/>
            <a:ahLst/>
            <a:rect l="l" t="t" r="r" b="b"/>
            <a:pathLst>
              <a:path w="15634" h="100670">
                <a:moveTo>
                  <a:pt x="61354" y="0"/>
                </a:moveTo>
                <a:lnTo>
                  <a:pt x="61354" y="50335"/>
                </a:lnTo>
                <a:lnTo>
                  <a:pt x="45720" y="50335"/>
                </a:lnTo>
                <a:lnTo>
                  <a:pt x="45720" y="100670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37" name="CustomShape 8"/>
          <p:cNvSpPr/>
          <p:nvPr/>
        </p:nvSpPr>
        <p:spPr>
          <a:xfrm>
            <a:off x="1107720" y="3293640"/>
            <a:ext cx="2642040" cy="45792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4760" tIns="104760" bIns="10512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 com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8" name="CustomShape 9"/>
          <p:cNvSpPr/>
          <p:nvPr/>
        </p:nvSpPr>
        <p:spPr>
          <a:xfrm>
            <a:off x="1692360" y="3751920"/>
            <a:ext cx="736560" cy="304200"/>
          </a:xfrm>
          <a:custGeom>
            <a:avLst/>
            <a:gdLst/>
            <a:ahLst/>
            <a:rect l="l" t="t" r="r" b="b"/>
            <a:pathLst>
              <a:path w="736768" h="304394">
                <a:moveTo>
                  <a:pt x="736768" y="0"/>
                </a:moveTo>
                <a:lnTo>
                  <a:pt x="736768" y="152197"/>
                </a:lnTo>
                <a:lnTo>
                  <a:pt x="0" y="152197"/>
                </a:lnTo>
                <a:lnTo>
                  <a:pt x="0" y="304394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39" name="CustomShape 10"/>
          <p:cNvSpPr/>
          <p:nvPr/>
        </p:nvSpPr>
        <p:spPr>
          <a:xfrm>
            <a:off x="395640" y="4056480"/>
            <a:ext cx="2593080" cy="54432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92160" rIns="76320" tIns="92160" bIns="9252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Resistência a Rifampicina Detectada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CustomShape 11"/>
          <p:cNvSpPr/>
          <p:nvPr/>
        </p:nvSpPr>
        <p:spPr>
          <a:xfrm>
            <a:off x="1646640" y="4601160"/>
            <a:ext cx="91080" cy="250200"/>
          </a:xfrm>
          <a:custGeom>
            <a:avLst/>
            <a:gdLst/>
            <a:ahLst/>
            <a:rect l="l" t="t" r="r" b="b"/>
            <a:pathLst>
              <a:path w="0" h="250456">
                <a:moveTo>
                  <a:pt x="45720" y="0"/>
                </a:moveTo>
                <a:lnTo>
                  <a:pt x="45720" y="250456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41" name="CustomShape 12"/>
          <p:cNvSpPr/>
          <p:nvPr/>
        </p:nvSpPr>
        <p:spPr>
          <a:xfrm>
            <a:off x="356400" y="4851720"/>
            <a:ext cx="2670840" cy="152928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20960" rIns="76320" tIns="120960" bIns="12132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o TRM-TB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Encaminhar para Ref. terciária Cobrar cultura e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2" name="CustomShape 13"/>
          <p:cNvSpPr/>
          <p:nvPr/>
        </p:nvSpPr>
        <p:spPr>
          <a:xfrm>
            <a:off x="2428920" y="3751920"/>
            <a:ext cx="2313720" cy="304200"/>
          </a:xfrm>
          <a:custGeom>
            <a:avLst/>
            <a:gdLst/>
            <a:ahLst/>
            <a:rect l="l" t="t" r="r" b="b"/>
            <a:pathLst>
              <a:path w="2314154" h="304394">
                <a:moveTo>
                  <a:pt x="0" y="0"/>
                </a:moveTo>
                <a:lnTo>
                  <a:pt x="0" y="152197"/>
                </a:lnTo>
                <a:lnTo>
                  <a:pt x="2314154" y="152197"/>
                </a:lnTo>
                <a:lnTo>
                  <a:pt x="2314154" y="304394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43" name="CustomShape 14"/>
          <p:cNvSpPr/>
          <p:nvPr/>
        </p:nvSpPr>
        <p:spPr>
          <a:xfrm>
            <a:off x="3636000" y="4056480"/>
            <a:ext cx="2214000" cy="89532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2600" rIns="76320" tIns="102600" bIns="10260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Resistência a Rifampicina Não Detectada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CustomShape 15"/>
          <p:cNvSpPr/>
          <p:nvPr/>
        </p:nvSpPr>
        <p:spPr>
          <a:xfrm>
            <a:off x="4697280" y="4951800"/>
            <a:ext cx="91080" cy="182880"/>
          </a:xfrm>
          <a:custGeom>
            <a:avLst/>
            <a:gdLst/>
            <a:ahLst/>
            <a:rect l="l" t="t" r="r" b="b"/>
            <a:pathLst>
              <a:path w="5953" h="183336">
                <a:moveTo>
                  <a:pt x="45720" y="0"/>
                </a:moveTo>
                <a:lnTo>
                  <a:pt x="45720" y="91668"/>
                </a:lnTo>
                <a:lnTo>
                  <a:pt x="51673" y="91668"/>
                </a:lnTo>
                <a:lnTo>
                  <a:pt x="51673" y="183336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45" name="CustomShape 16"/>
          <p:cNvSpPr/>
          <p:nvPr/>
        </p:nvSpPr>
        <p:spPr>
          <a:xfrm>
            <a:off x="3420000" y="5135400"/>
            <a:ext cx="2658240" cy="13161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4840" rIns="76320" tIns="114840" bIns="11484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tratamento para TB com EB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Rever o tratamento após resultado do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CustomShape 17"/>
          <p:cNvSpPr/>
          <p:nvPr/>
        </p:nvSpPr>
        <p:spPr>
          <a:xfrm>
            <a:off x="5080320" y="2556360"/>
            <a:ext cx="2861640" cy="177840"/>
          </a:xfrm>
          <a:custGeom>
            <a:avLst/>
            <a:gdLst/>
            <a:ahLst/>
            <a:rect l="l" t="t" r="r" b="b"/>
            <a:pathLst>
              <a:path w="2862095" h="178244">
                <a:moveTo>
                  <a:pt x="0" y="0"/>
                </a:moveTo>
                <a:lnTo>
                  <a:pt x="0" y="89122"/>
                </a:lnTo>
                <a:lnTo>
                  <a:pt x="2862095" y="89122"/>
                </a:lnTo>
                <a:lnTo>
                  <a:pt x="2862095" y="178244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47" name="CustomShape 18"/>
          <p:cNvSpPr/>
          <p:nvPr/>
        </p:nvSpPr>
        <p:spPr>
          <a:xfrm>
            <a:off x="7069680" y="2734560"/>
            <a:ext cx="1745280" cy="45792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59040" rIns="45720" tIns="59040" bIns="5940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MTB não detectado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CustomShape 19"/>
          <p:cNvSpPr/>
          <p:nvPr/>
        </p:nvSpPr>
        <p:spPr>
          <a:xfrm>
            <a:off x="7857360" y="3192840"/>
            <a:ext cx="91080" cy="221400"/>
          </a:xfrm>
          <a:custGeom>
            <a:avLst/>
            <a:gdLst/>
            <a:ahLst/>
            <a:rect l="l" t="t" r="r" b="b"/>
            <a:pathLst>
              <a:path w="39497" h="221727">
                <a:moveTo>
                  <a:pt x="85217" y="0"/>
                </a:moveTo>
                <a:lnTo>
                  <a:pt x="85217" y="110863"/>
                </a:lnTo>
                <a:lnTo>
                  <a:pt x="45720" y="110863"/>
                </a:lnTo>
                <a:lnTo>
                  <a:pt x="45720" y="221727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49" name="CustomShape 20"/>
          <p:cNvSpPr/>
          <p:nvPr/>
        </p:nvSpPr>
        <p:spPr>
          <a:xfrm>
            <a:off x="7069680" y="3414600"/>
            <a:ext cx="1666440" cy="45792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59040" rIns="45720" tIns="59040" bIns="5940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Mantém sintomas?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CustomShape 21"/>
          <p:cNvSpPr/>
          <p:nvPr/>
        </p:nvSpPr>
        <p:spPr>
          <a:xfrm>
            <a:off x="7151760" y="3872880"/>
            <a:ext cx="750600" cy="182880"/>
          </a:xfrm>
          <a:custGeom>
            <a:avLst/>
            <a:gdLst/>
            <a:ahLst/>
            <a:rect l="l" t="t" r="r" b="b"/>
            <a:pathLst>
              <a:path w="751103" h="183336">
                <a:moveTo>
                  <a:pt x="751103" y="0"/>
                </a:moveTo>
                <a:lnTo>
                  <a:pt x="751103" y="91668"/>
                </a:lnTo>
                <a:lnTo>
                  <a:pt x="0" y="91668"/>
                </a:lnTo>
                <a:lnTo>
                  <a:pt x="0" y="183336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51" name="CustomShape 22"/>
          <p:cNvSpPr/>
          <p:nvPr/>
        </p:nvSpPr>
        <p:spPr>
          <a:xfrm>
            <a:off x="6807960" y="4056480"/>
            <a:ext cx="687240" cy="45792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59040" rIns="45720" tIns="59040" bIns="5940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CustomShape 23"/>
          <p:cNvSpPr/>
          <p:nvPr/>
        </p:nvSpPr>
        <p:spPr>
          <a:xfrm>
            <a:off x="7106040" y="4514760"/>
            <a:ext cx="91080" cy="238680"/>
          </a:xfrm>
          <a:custGeom>
            <a:avLst/>
            <a:gdLst/>
            <a:ahLst/>
            <a:rect l="l" t="t" r="r" b="b"/>
            <a:pathLst>
              <a:path w="23609" h="239149">
                <a:moveTo>
                  <a:pt x="45720" y="0"/>
                </a:moveTo>
                <a:lnTo>
                  <a:pt x="45720" y="119574"/>
                </a:lnTo>
                <a:lnTo>
                  <a:pt x="69329" y="119574"/>
                </a:lnTo>
                <a:lnTo>
                  <a:pt x="69329" y="239149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53" name="CustomShape 24"/>
          <p:cNvSpPr/>
          <p:nvPr/>
        </p:nvSpPr>
        <p:spPr>
          <a:xfrm>
            <a:off x="6611760" y="4753800"/>
            <a:ext cx="1126800" cy="102060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75600" rIns="45720" tIns="75600" bIns="7560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TB improvável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Aguardar cultura e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CustomShape 25"/>
          <p:cNvSpPr/>
          <p:nvPr/>
        </p:nvSpPr>
        <p:spPr>
          <a:xfrm>
            <a:off x="7903080" y="3872880"/>
            <a:ext cx="776880" cy="182880"/>
          </a:xfrm>
          <a:custGeom>
            <a:avLst/>
            <a:gdLst/>
            <a:ahLst/>
            <a:rect l="l" t="t" r="r" b="b"/>
            <a:pathLst>
              <a:path w="777238" h="183336">
                <a:moveTo>
                  <a:pt x="0" y="0"/>
                </a:moveTo>
                <a:lnTo>
                  <a:pt x="0" y="91668"/>
                </a:lnTo>
                <a:lnTo>
                  <a:pt x="777238" y="91668"/>
                </a:lnTo>
                <a:lnTo>
                  <a:pt x="777238" y="183336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55" name="CustomShape 26"/>
          <p:cNvSpPr/>
          <p:nvPr/>
        </p:nvSpPr>
        <p:spPr>
          <a:xfrm>
            <a:off x="8319960" y="4056480"/>
            <a:ext cx="720000" cy="4305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/>
          <a:fillRef idx="0"/>
          <a:effectRef idx="0"/>
          <a:fontRef idx="minor"/>
        </p:style>
        <p:txBody>
          <a:bodyPr lIns="58320" rIns="45720" tIns="58320" bIns="5832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CustomShape 27"/>
          <p:cNvSpPr/>
          <p:nvPr/>
        </p:nvSpPr>
        <p:spPr>
          <a:xfrm>
            <a:off x="8414640" y="4487400"/>
            <a:ext cx="265320" cy="182880"/>
          </a:xfrm>
          <a:custGeom>
            <a:avLst/>
            <a:gdLst/>
            <a:ahLst/>
            <a:rect l="l" t="t" r="r" b="b"/>
            <a:pathLst>
              <a:path w="265620" h="183336">
                <a:moveTo>
                  <a:pt x="265620" y="0"/>
                </a:moveTo>
                <a:lnTo>
                  <a:pt x="265620" y="91668"/>
                </a:lnTo>
                <a:lnTo>
                  <a:pt x="0" y="91668"/>
                </a:lnTo>
                <a:lnTo>
                  <a:pt x="0" y="183336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57" name="CustomShape 28"/>
          <p:cNvSpPr/>
          <p:nvPr/>
        </p:nvSpPr>
        <p:spPr>
          <a:xfrm>
            <a:off x="7788600" y="4670640"/>
            <a:ext cx="1251360" cy="115020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/>
          <a:fillRef idx="0"/>
          <a:effectRef idx="0"/>
          <a:fontRef idx="minor"/>
        </p:style>
        <p:txBody>
          <a:bodyPr lIns="79560" rIns="45720" tIns="79560" bIns="7920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Continuar investigação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Aguardar cultura  e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CustomShape 29"/>
          <p:cNvSpPr/>
          <p:nvPr/>
        </p:nvSpPr>
        <p:spPr>
          <a:xfrm>
            <a:off x="0" y="6525360"/>
            <a:ext cx="90356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PS- Profissionais de saúde; PVHIV- Pessoas vivendo com HIV; PPL- População privada de liberdade; TBDR- Tuberculose drogarresistente; PSR- população em situação de rua; EB- Esquema básico; TS- teste de sensibilidade; MTB- </a:t>
            </a:r>
            <a:r>
              <a:rPr b="0" i="1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Mycobacterium tuberculosis.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CustomShape 30"/>
          <p:cNvSpPr/>
          <p:nvPr/>
        </p:nvSpPr>
        <p:spPr>
          <a:xfrm>
            <a:off x="6588360" y="2706120"/>
            <a:ext cx="2448000" cy="3674880"/>
          </a:xfrm>
          <a:prstGeom prst="rect">
            <a:avLst/>
          </a:prstGeom>
          <a:solidFill>
            <a:srgbClr val="d9d9d9">
              <a:alpha val="75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extShape 1"/>
          <p:cNvSpPr txBox="1"/>
          <p:nvPr/>
        </p:nvSpPr>
        <p:spPr>
          <a:xfrm>
            <a:off x="179640" y="0"/>
            <a:ext cx="8856000" cy="126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just">
              <a:lnSpc>
                <a:spcPct val="100000"/>
              </a:lnSpc>
            </a:pPr>
            <a:r>
              <a:rPr b="1" lang="pt-BR" sz="3200" spc="-1" strike="noStrike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Investigação de TB em casos em populações mais vulneráveis (PS, PVHIV, PPL, PSR, Indígenas e contatos de TBDR)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2748600" y="1270440"/>
            <a:ext cx="4227480" cy="731880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040" tIns="113040" bIns="11268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Sintomático Respiratório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CustomShape 3"/>
          <p:cNvSpPr/>
          <p:nvPr/>
        </p:nvSpPr>
        <p:spPr>
          <a:xfrm>
            <a:off x="4816800" y="2002680"/>
            <a:ext cx="91080" cy="164880"/>
          </a:xfrm>
          <a:custGeom>
            <a:avLst/>
            <a:gdLst/>
            <a:ahLst/>
            <a:rect l="l" t="t" r="r" b="b"/>
            <a:pathLst>
              <a:path w="0" h="165141">
                <a:moveTo>
                  <a:pt x="45720" y="0"/>
                </a:moveTo>
                <a:lnTo>
                  <a:pt x="45720" y="165141"/>
                </a:lnTo>
              </a:path>
            </a:pathLst>
          </a:custGeom>
          <a:noFill/>
          <a:ln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63" name="CustomShape 4"/>
          <p:cNvSpPr/>
          <p:nvPr/>
        </p:nvSpPr>
        <p:spPr>
          <a:xfrm>
            <a:off x="2821680" y="2167920"/>
            <a:ext cx="4081320" cy="597240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9080" tIns="109080" bIns="108720" anchor="ctr"/>
          <a:p>
            <a:pPr algn="ctr">
              <a:lnSpc>
                <a:spcPct val="90000"/>
              </a:lnSpc>
            </a:pP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Realizar TRM + Cultura +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CustomShape 5"/>
          <p:cNvSpPr/>
          <p:nvPr/>
        </p:nvSpPr>
        <p:spPr>
          <a:xfrm>
            <a:off x="1828800" y="2765520"/>
            <a:ext cx="3033360" cy="231840"/>
          </a:xfrm>
          <a:custGeom>
            <a:avLst/>
            <a:gdLst/>
            <a:ahLst/>
            <a:rect l="l" t="t" r="r" b="b"/>
            <a:pathLst>
              <a:path w="3033693" h="232070">
                <a:moveTo>
                  <a:pt x="3033693" y="0"/>
                </a:moveTo>
                <a:lnTo>
                  <a:pt x="3033693" y="116035"/>
                </a:lnTo>
                <a:lnTo>
                  <a:pt x="0" y="116035"/>
                </a:lnTo>
                <a:lnTo>
                  <a:pt x="0" y="232070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65" name="CustomShape 6"/>
          <p:cNvSpPr/>
          <p:nvPr/>
        </p:nvSpPr>
        <p:spPr>
          <a:xfrm>
            <a:off x="1101960" y="2997360"/>
            <a:ext cx="1453320" cy="50400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60480" rIns="45720" tIns="60480" bIns="6048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MTB detectado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CustomShape 7"/>
          <p:cNvSpPr/>
          <p:nvPr/>
        </p:nvSpPr>
        <p:spPr>
          <a:xfrm>
            <a:off x="1783080" y="3456360"/>
            <a:ext cx="91080" cy="91080"/>
          </a:xfrm>
          <a:custGeom>
            <a:avLst/>
            <a:gdLst/>
            <a:ahLst/>
            <a:rect l="l" t="t" r="r" b="b"/>
            <a:pathLst>
              <a:path w="22088" h="71257">
                <a:moveTo>
                  <a:pt x="45720" y="45720"/>
                </a:moveTo>
                <a:lnTo>
                  <a:pt x="45720" y="81348"/>
                </a:lnTo>
                <a:lnTo>
                  <a:pt x="67808" y="81348"/>
                </a:lnTo>
                <a:lnTo>
                  <a:pt x="67808" y="116977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67" name="CustomShape 8"/>
          <p:cNvSpPr/>
          <p:nvPr/>
        </p:nvSpPr>
        <p:spPr>
          <a:xfrm>
            <a:off x="1002240" y="3573360"/>
            <a:ext cx="1697040" cy="50400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60480" rIns="45720" tIns="60480" bIns="6048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 com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CustomShape 9"/>
          <p:cNvSpPr/>
          <p:nvPr/>
        </p:nvSpPr>
        <p:spPr>
          <a:xfrm>
            <a:off x="1024920" y="4077720"/>
            <a:ext cx="825840" cy="335520"/>
          </a:xfrm>
          <a:custGeom>
            <a:avLst/>
            <a:gdLst/>
            <a:ahLst/>
            <a:rect l="l" t="t" r="r" b="b"/>
            <a:pathLst>
              <a:path w="826090" h="335831">
                <a:moveTo>
                  <a:pt x="826090" y="0"/>
                </a:moveTo>
                <a:lnTo>
                  <a:pt x="826090" y="167915"/>
                </a:lnTo>
                <a:lnTo>
                  <a:pt x="0" y="167915"/>
                </a:lnTo>
                <a:lnTo>
                  <a:pt x="0" y="335831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69" name="CustomShape 10"/>
          <p:cNvSpPr/>
          <p:nvPr/>
        </p:nvSpPr>
        <p:spPr>
          <a:xfrm>
            <a:off x="142200" y="4413600"/>
            <a:ext cx="1765080" cy="59940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63360" rIns="45720" tIns="63360" bIns="6336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Resistência a Rifampicina Detectada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0" name="CustomShape 11"/>
          <p:cNvSpPr/>
          <p:nvPr/>
        </p:nvSpPr>
        <p:spPr>
          <a:xfrm>
            <a:off x="975240" y="5013000"/>
            <a:ext cx="91080" cy="404640"/>
          </a:xfrm>
          <a:custGeom>
            <a:avLst/>
            <a:gdLst/>
            <a:ahLst/>
            <a:rect l="l" t="t" r="r" b="b"/>
            <a:pathLst>
              <a:path w="3836" h="404985">
                <a:moveTo>
                  <a:pt x="49556" y="0"/>
                </a:moveTo>
                <a:lnTo>
                  <a:pt x="49556" y="202492"/>
                </a:lnTo>
                <a:lnTo>
                  <a:pt x="45720" y="202492"/>
                </a:lnTo>
                <a:lnTo>
                  <a:pt x="45720" y="404985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71" name="CustomShape 12"/>
          <p:cNvSpPr/>
          <p:nvPr/>
        </p:nvSpPr>
        <p:spPr>
          <a:xfrm>
            <a:off x="107640" y="5418000"/>
            <a:ext cx="1827000" cy="89064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72000" rIns="45720" tIns="72000" bIns="7164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o TRM-TB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Encaminhar para Referência terciária. Cobrar cultura e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2" name="CustomShape 13"/>
          <p:cNvSpPr/>
          <p:nvPr/>
        </p:nvSpPr>
        <p:spPr>
          <a:xfrm>
            <a:off x="1851120" y="4077720"/>
            <a:ext cx="1211400" cy="335520"/>
          </a:xfrm>
          <a:custGeom>
            <a:avLst/>
            <a:gdLst/>
            <a:ahLst/>
            <a:rect l="l" t="t" r="r" b="b"/>
            <a:pathLst>
              <a:path w="1211835" h="335811">
                <a:moveTo>
                  <a:pt x="0" y="0"/>
                </a:moveTo>
                <a:lnTo>
                  <a:pt x="0" y="167905"/>
                </a:lnTo>
                <a:lnTo>
                  <a:pt x="1211835" y="167905"/>
                </a:lnTo>
                <a:lnTo>
                  <a:pt x="1211835" y="335811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73" name="CustomShape 14"/>
          <p:cNvSpPr/>
          <p:nvPr/>
        </p:nvSpPr>
        <p:spPr>
          <a:xfrm>
            <a:off x="2195640" y="4413600"/>
            <a:ext cx="1733760" cy="81540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69480" rIns="45720" tIns="69480" bIns="6984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Resistência a Rifampicina Não Detectada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4" name="CustomShape 15"/>
          <p:cNvSpPr/>
          <p:nvPr/>
        </p:nvSpPr>
        <p:spPr>
          <a:xfrm>
            <a:off x="2986560" y="5229360"/>
            <a:ext cx="91080" cy="143640"/>
          </a:xfrm>
          <a:custGeom>
            <a:avLst/>
            <a:gdLst/>
            <a:ahLst/>
            <a:rect l="l" t="t" r="r" b="b"/>
            <a:pathLst>
              <a:path w="30571" h="144018">
                <a:moveTo>
                  <a:pt x="76291" y="0"/>
                </a:moveTo>
                <a:lnTo>
                  <a:pt x="76291" y="72009"/>
                </a:lnTo>
                <a:lnTo>
                  <a:pt x="45720" y="72009"/>
                </a:lnTo>
                <a:lnTo>
                  <a:pt x="45720" y="144018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75" name="CustomShape 16"/>
          <p:cNvSpPr/>
          <p:nvPr/>
        </p:nvSpPr>
        <p:spPr>
          <a:xfrm>
            <a:off x="2212560" y="5373360"/>
            <a:ext cx="1638720" cy="10893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77760" rIns="45720" tIns="77760" bIns="7740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tratamento para TB com EB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Rever o tratamento após resultado do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CustomShape 17"/>
          <p:cNvSpPr/>
          <p:nvPr/>
        </p:nvSpPr>
        <p:spPr>
          <a:xfrm>
            <a:off x="4862520" y="2765520"/>
            <a:ext cx="1945800" cy="237960"/>
          </a:xfrm>
          <a:custGeom>
            <a:avLst/>
            <a:gdLst/>
            <a:ahLst/>
            <a:rect l="l" t="t" r="r" b="b"/>
            <a:pathLst>
              <a:path w="1946164" h="238441">
                <a:moveTo>
                  <a:pt x="0" y="0"/>
                </a:moveTo>
                <a:lnTo>
                  <a:pt x="0" y="119220"/>
                </a:lnTo>
                <a:lnTo>
                  <a:pt x="1946164" y="119220"/>
                </a:lnTo>
                <a:lnTo>
                  <a:pt x="1946164" y="238441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77" name="CustomShape 18"/>
          <p:cNvSpPr/>
          <p:nvPr/>
        </p:nvSpPr>
        <p:spPr>
          <a:xfrm>
            <a:off x="5508000" y="3003840"/>
            <a:ext cx="2601000" cy="50400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91080" rIns="76320" tIns="91080" bIns="9108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MTB não detectado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8" name="CustomShape 19"/>
          <p:cNvSpPr/>
          <p:nvPr/>
        </p:nvSpPr>
        <p:spPr>
          <a:xfrm>
            <a:off x="6762960" y="3508200"/>
            <a:ext cx="91080" cy="201600"/>
          </a:xfrm>
          <a:custGeom>
            <a:avLst/>
            <a:gdLst/>
            <a:ahLst/>
            <a:rect l="l" t="t" r="r" b="b"/>
            <a:pathLst>
              <a:path w="19424" h="201791">
                <a:moveTo>
                  <a:pt x="45720" y="0"/>
                </a:moveTo>
                <a:lnTo>
                  <a:pt x="45720" y="100895"/>
                </a:lnTo>
                <a:lnTo>
                  <a:pt x="65144" y="100895"/>
                </a:lnTo>
                <a:lnTo>
                  <a:pt x="65144" y="201791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79" name="CustomShape 20"/>
          <p:cNvSpPr/>
          <p:nvPr/>
        </p:nvSpPr>
        <p:spPr>
          <a:xfrm>
            <a:off x="5556240" y="3710160"/>
            <a:ext cx="2544120" cy="50400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91080" rIns="76320" tIns="91080" bIns="9108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Mantém sintomas?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0" name="CustomShape 21"/>
          <p:cNvSpPr/>
          <p:nvPr/>
        </p:nvSpPr>
        <p:spPr>
          <a:xfrm>
            <a:off x="5201640" y="4214520"/>
            <a:ext cx="1626120" cy="201600"/>
          </a:xfrm>
          <a:custGeom>
            <a:avLst/>
            <a:gdLst/>
            <a:ahLst/>
            <a:rect l="l" t="t" r="r" b="b"/>
            <a:pathLst>
              <a:path w="1626478" h="201791">
                <a:moveTo>
                  <a:pt x="1626478" y="0"/>
                </a:moveTo>
                <a:lnTo>
                  <a:pt x="1626478" y="100895"/>
                </a:lnTo>
                <a:lnTo>
                  <a:pt x="0" y="100895"/>
                </a:lnTo>
                <a:lnTo>
                  <a:pt x="0" y="201791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81" name="CustomShape 22"/>
          <p:cNvSpPr/>
          <p:nvPr/>
        </p:nvSpPr>
        <p:spPr>
          <a:xfrm>
            <a:off x="4823280" y="4416480"/>
            <a:ext cx="756360" cy="50400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91080" rIns="76320" tIns="91080" bIns="9108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2" name="CustomShape 23"/>
          <p:cNvSpPr/>
          <p:nvPr/>
        </p:nvSpPr>
        <p:spPr>
          <a:xfrm>
            <a:off x="5146560" y="4920840"/>
            <a:ext cx="91080" cy="282600"/>
          </a:xfrm>
          <a:custGeom>
            <a:avLst/>
            <a:gdLst/>
            <a:ahLst/>
            <a:rect l="l" t="t" r="r" b="b"/>
            <a:pathLst>
              <a:path w="9511" h="283007">
                <a:moveTo>
                  <a:pt x="55231" y="0"/>
                </a:moveTo>
                <a:lnTo>
                  <a:pt x="55231" y="141503"/>
                </a:lnTo>
                <a:lnTo>
                  <a:pt x="45720" y="141503"/>
                </a:lnTo>
                <a:lnTo>
                  <a:pt x="45720" y="283007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83" name="CustomShape 24"/>
          <p:cNvSpPr/>
          <p:nvPr/>
        </p:nvSpPr>
        <p:spPr>
          <a:xfrm>
            <a:off x="4284000" y="5203800"/>
            <a:ext cx="1816200" cy="124920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040" rIns="76320" tIns="113040" bIns="11268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TB improvável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Aguardar cultura e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CustomShape 25"/>
          <p:cNvSpPr/>
          <p:nvPr/>
        </p:nvSpPr>
        <p:spPr>
          <a:xfrm>
            <a:off x="6828120" y="4214520"/>
            <a:ext cx="1308240" cy="201600"/>
          </a:xfrm>
          <a:custGeom>
            <a:avLst/>
            <a:gdLst/>
            <a:ahLst/>
            <a:rect l="l" t="t" r="r" b="b"/>
            <a:pathLst>
              <a:path w="1308524" h="201791">
                <a:moveTo>
                  <a:pt x="0" y="0"/>
                </a:moveTo>
                <a:lnTo>
                  <a:pt x="0" y="100895"/>
                </a:lnTo>
                <a:lnTo>
                  <a:pt x="1308524" y="100895"/>
                </a:lnTo>
                <a:lnTo>
                  <a:pt x="1308524" y="201791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85" name="CustomShape 26"/>
          <p:cNvSpPr/>
          <p:nvPr/>
        </p:nvSpPr>
        <p:spPr>
          <a:xfrm>
            <a:off x="7740360" y="4416480"/>
            <a:ext cx="792360" cy="47412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/>
          <a:fillRef idx="0"/>
          <a:effectRef idx="0"/>
          <a:fontRef idx="minor"/>
        </p:style>
        <p:txBody>
          <a:bodyPr lIns="90360" rIns="76320" tIns="90360" bIns="9000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6" name="CustomShape 27"/>
          <p:cNvSpPr/>
          <p:nvPr/>
        </p:nvSpPr>
        <p:spPr>
          <a:xfrm>
            <a:off x="8091000" y="4890600"/>
            <a:ext cx="91080" cy="201600"/>
          </a:xfrm>
          <a:custGeom>
            <a:avLst/>
            <a:gdLst/>
            <a:ahLst/>
            <a:rect l="l" t="t" r="r" b="b"/>
            <a:pathLst>
              <a:path w="4320" h="201791">
                <a:moveTo>
                  <a:pt x="45720" y="0"/>
                </a:moveTo>
                <a:lnTo>
                  <a:pt x="45720" y="100895"/>
                </a:lnTo>
                <a:lnTo>
                  <a:pt x="50040" y="100895"/>
                </a:lnTo>
                <a:lnTo>
                  <a:pt x="50040" y="201791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87" name="CustomShape 28"/>
          <p:cNvSpPr/>
          <p:nvPr/>
        </p:nvSpPr>
        <p:spPr>
          <a:xfrm>
            <a:off x="7173720" y="5092560"/>
            <a:ext cx="1934640" cy="126576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/>
          <a:fillRef idx="0"/>
          <a:effectRef idx="0"/>
          <a:fontRef idx="minor"/>
        </p:style>
        <p:txBody>
          <a:bodyPr lIns="113400" rIns="76320" tIns="113400" bIns="11340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Continuar investigação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Aguardar cultura  e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CustomShape 29"/>
          <p:cNvSpPr/>
          <p:nvPr/>
        </p:nvSpPr>
        <p:spPr>
          <a:xfrm>
            <a:off x="0" y="6485400"/>
            <a:ext cx="90356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PS- Profissionais de saúde; PVHIV- Pessoas vivendo com HIV; PPL- População privada de liberdade; TBDR- Tuberculose drogarresistente; PSR- população em situação de rua; EB- Esquema básico; TS- teste de sensibilidade; MTB- </a:t>
            </a:r>
            <a:r>
              <a:rPr b="0" i="1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Mycobacterium tuberculosis.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CustomShape 30"/>
          <p:cNvSpPr/>
          <p:nvPr/>
        </p:nvSpPr>
        <p:spPr>
          <a:xfrm>
            <a:off x="107640" y="2925000"/>
            <a:ext cx="3816000" cy="3528000"/>
          </a:xfrm>
          <a:prstGeom prst="rect">
            <a:avLst/>
          </a:prstGeom>
          <a:solidFill>
            <a:srgbClr val="d9d9d9">
              <a:alpha val="75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2991960" y="980640"/>
            <a:ext cx="3843720" cy="541800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92160" rIns="76320" tIns="92160" bIns="9216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 com sinais e sintomas sugestivos de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CustomShape 2"/>
          <p:cNvSpPr/>
          <p:nvPr/>
        </p:nvSpPr>
        <p:spPr>
          <a:xfrm>
            <a:off x="4868280" y="1477080"/>
            <a:ext cx="91080" cy="91080"/>
          </a:xfrm>
          <a:custGeom>
            <a:avLst/>
            <a:gdLst/>
            <a:ahLst/>
            <a:rect l="l" t="t" r="r" b="b"/>
            <a:pathLst>
              <a:path w="0" h="50499">
                <a:moveTo>
                  <a:pt x="45720" y="45720"/>
                </a:moveTo>
                <a:lnTo>
                  <a:pt x="45720" y="96219"/>
                </a:lnTo>
              </a:path>
            </a:pathLst>
          </a:custGeom>
          <a:noFill/>
          <a:ln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92" name="CustomShape 3"/>
          <p:cNvSpPr/>
          <p:nvPr/>
        </p:nvSpPr>
        <p:spPr>
          <a:xfrm>
            <a:off x="2991960" y="1573200"/>
            <a:ext cx="3843720" cy="564480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92880" rIns="76320" tIns="92880" bIns="9288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Realizar Baciloscopia + TRM-TB + Cultura +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3" name="CustomShape 4"/>
          <p:cNvSpPr/>
          <p:nvPr/>
        </p:nvSpPr>
        <p:spPr>
          <a:xfrm>
            <a:off x="2028960" y="2138400"/>
            <a:ext cx="2884320" cy="128880"/>
          </a:xfrm>
          <a:custGeom>
            <a:avLst/>
            <a:gdLst/>
            <a:ahLst/>
            <a:rect l="l" t="t" r="r" b="b"/>
            <a:pathLst>
              <a:path w="2884729" h="129413">
                <a:moveTo>
                  <a:pt x="2884729" y="0"/>
                </a:moveTo>
                <a:lnTo>
                  <a:pt x="2884729" y="64706"/>
                </a:lnTo>
                <a:lnTo>
                  <a:pt x="0" y="64706"/>
                </a:lnTo>
                <a:lnTo>
                  <a:pt x="0" y="129413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94" name="CustomShape 5"/>
          <p:cNvSpPr/>
          <p:nvPr/>
        </p:nvSpPr>
        <p:spPr>
          <a:xfrm>
            <a:off x="756360" y="2267640"/>
            <a:ext cx="2545560" cy="66240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95760" rIns="76320" tIns="95760" bIns="9576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Baciloscopia positiva + MTB detectado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CustomShape 6"/>
          <p:cNvSpPr/>
          <p:nvPr/>
        </p:nvSpPr>
        <p:spPr>
          <a:xfrm>
            <a:off x="1983240" y="2930400"/>
            <a:ext cx="91080" cy="97200"/>
          </a:xfrm>
          <a:custGeom>
            <a:avLst/>
            <a:gdLst/>
            <a:ahLst/>
            <a:rect l="l" t="t" r="r" b="b"/>
            <a:pathLst>
              <a:path w="13959" h="97435">
                <a:moveTo>
                  <a:pt x="45720" y="0"/>
                </a:moveTo>
                <a:lnTo>
                  <a:pt x="45720" y="48717"/>
                </a:lnTo>
                <a:lnTo>
                  <a:pt x="59679" y="48717"/>
                </a:lnTo>
                <a:lnTo>
                  <a:pt x="59679" y="97435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96" name="CustomShape 7"/>
          <p:cNvSpPr/>
          <p:nvPr/>
        </p:nvSpPr>
        <p:spPr>
          <a:xfrm>
            <a:off x="1012320" y="3027960"/>
            <a:ext cx="2061000" cy="40644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88200" rIns="76320" tIns="88200" bIns="8820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 com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7" name="CustomShape 8"/>
          <p:cNvSpPr/>
          <p:nvPr/>
        </p:nvSpPr>
        <p:spPr>
          <a:xfrm>
            <a:off x="1112400" y="3434400"/>
            <a:ext cx="930240" cy="250560"/>
          </a:xfrm>
          <a:custGeom>
            <a:avLst/>
            <a:gdLst/>
            <a:ahLst/>
            <a:rect l="l" t="t" r="r" b="b"/>
            <a:pathLst>
              <a:path w="930523" h="250815">
                <a:moveTo>
                  <a:pt x="930523" y="0"/>
                </a:moveTo>
                <a:lnTo>
                  <a:pt x="930523" y="125407"/>
                </a:lnTo>
                <a:lnTo>
                  <a:pt x="0" y="125407"/>
                </a:lnTo>
                <a:lnTo>
                  <a:pt x="0" y="250815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598" name="CustomShape 9"/>
          <p:cNvSpPr/>
          <p:nvPr/>
        </p:nvSpPr>
        <p:spPr>
          <a:xfrm>
            <a:off x="323640" y="3685320"/>
            <a:ext cx="1577520" cy="82908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0440" rIns="76320" tIns="100440" bIns="10080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Resistência a Rifampicina Detectada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CustomShape 10"/>
          <p:cNvSpPr/>
          <p:nvPr/>
        </p:nvSpPr>
        <p:spPr>
          <a:xfrm>
            <a:off x="1066680" y="4514400"/>
            <a:ext cx="91080" cy="205920"/>
          </a:xfrm>
          <a:custGeom>
            <a:avLst/>
            <a:gdLst/>
            <a:ahLst/>
            <a:rect l="l" t="t" r="r" b="b"/>
            <a:pathLst>
              <a:path w="4614" h="206119">
                <a:moveTo>
                  <a:pt x="45720" y="0"/>
                </a:moveTo>
                <a:lnTo>
                  <a:pt x="45720" y="103059"/>
                </a:lnTo>
                <a:lnTo>
                  <a:pt x="50334" y="103059"/>
                </a:lnTo>
                <a:lnTo>
                  <a:pt x="50334" y="206119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00" name="CustomShape 11"/>
          <p:cNvSpPr/>
          <p:nvPr/>
        </p:nvSpPr>
        <p:spPr>
          <a:xfrm>
            <a:off x="110520" y="4720680"/>
            <a:ext cx="2012760" cy="149040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2320" rIns="68760" tIns="112320" bIns="112680" anchor="ctr"/>
          <a:p>
            <a:pPr algn="ctr"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o TRM-TB Encaminhar para referência terciária. Cobrar cultura e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1" name="CustomShape 12"/>
          <p:cNvSpPr/>
          <p:nvPr/>
        </p:nvSpPr>
        <p:spPr>
          <a:xfrm>
            <a:off x="2043000" y="3434400"/>
            <a:ext cx="1322280" cy="264960"/>
          </a:xfrm>
          <a:custGeom>
            <a:avLst/>
            <a:gdLst/>
            <a:ahLst/>
            <a:rect l="l" t="t" r="r" b="b"/>
            <a:pathLst>
              <a:path w="1322598" h="265271">
                <a:moveTo>
                  <a:pt x="0" y="0"/>
                </a:moveTo>
                <a:lnTo>
                  <a:pt x="0" y="132635"/>
                </a:lnTo>
                <a:lnTo>
                  <a:pt x="1322598" y="132635"/>
                </a:lnTo>
                <a:lnTo>
                  <a:pt x="1322598" y="265271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02" name="CustomShape 13"/>
          <p:cNvSpPr/>
          <p:nvPr/>
        </p:nvSpPr>
        <p:spPr>
          <a:xfrm>
            <a:off x="2411640" y="3699720"/>
            <a:ext cx="1907280" cy="117468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0880" rIns="76320" tIns="110880" bIns="11052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Resistência a Rifampicina Não Detectada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3" name="CustomShape 14"/>
          <p:cNvSpPr/>
          <p:nvPr/>
        </p:nvSpPr>
        <p:spPr>
          <a:xfrm>
            <a:off x="3365640" y="4828680"/>
            <a:ext cx="143640" cy="91080"/>
          </a:xfrm>
          <a:custGeom>
            <a:avLst/>
            <a:gdLst/>
            <a:ahLst/>
            <a:rect l="l" t="t" r="r" b="b"/>
            <a:pathLst>
              <a:path w="144148" h="24920">
                <a:moveTo>
                  <a:pt x="0" y="45720"/>
                </a:moveTo>
                <a:lnTo>
                  <a:pt x="0" y="58180"/>
                </a:lnTo>
                <a:lnTo>
                  <a:pt x="144148" y="58180"/>
                </a:lnTo>
                <a:lnTo>
                  <a:pt x="144148" y="70640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04" name="CustomShape 15"/>
          <p:cNvSpPr/>
          <p:nvPr/>
        </p:nvSpPr>
        <p:spPr>
          <a:xfrm>
            <a:off x="2457360" y="4899600"/>
            <a:ext cx="2104560" cy="140940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0160" rIns="68760" tIns="110160" bIns="109800" anchor="ctr"/>
          <a:p>
            <a:pPr algn="ctr"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tratamento para TB com EB. Rever o tratamento após resultado do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5" name="CustomShape 16"/>
          <p:cNvSpPr/>
          <p:nvPr/>
        </p:nvSpPr>
        <p:spPr>
          <a:xfrm>
            <a:off x="4914000" y="2138400"/>
            <a:ext cx="649800" cy="215640"/>
          </a:xfrm>
          <a:custGeom>
            <a:avLst/>
            <a:gdLst/>
            <a:ahLst/>
            <a:rect l="l" t="t" r="r" b="b"/>
            <a:pathLst>
              <a:path w="650050" h="216022">
                <a:moveTo>
                  <a:pt x="0" y="0"/>
                </a:moveTo>
                <a:lnTo>
                  <a:pt x="0" y="108011"/>
                </a:lnTo>
                <a:lnTo>
                  <a:pt x="650050" y="108011"/>
                </a:lnTo>
                <a:lnTo>
                  <a:pt x="650050" y="216022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06" name="CustomShape 17"/>
          <p:cNvSpPr/>
          <p:nvPr/>
        </p:nvSpPr>
        <p:spPr>
          <a:xfrm>
            <a:off x="4764960" y="2354400"/>
            <a:ext cx="1597320" cy="10965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08360" rIns="76320" tIns="108360" bIns="10872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Baciloscopia positiva + MTB não detectado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CustomShape 18"/>
          <p:cNvSpPr/>
          <p:nvPr/>
        </p:nvSpPr>
        <p:spPr>
          <a:xfrm>
            <a:off x="5449320" y="3451320"/>
            <a:ext cx="114120" cy="434160"/>
          </a:xfrm>
          <a:custGeom>
            <a:avLst/>
            <a:gdLst/>
            <a:ahLst/>
            <a:rect l="l" t="t" r="r" b="b"/>
            <a:pathLst>
              <a:path w="114532" h="434652">
                <a:moveTo>
                  <a:pt x="114532" y="0"/>
                </a:moveTo>
                <a:lnTo>
                  <a:pt x="114532" y="217326"/>
                </a:lnTo>
                <a:lnTo>
                  <a:pt x="0" y="217326"/>
                </a:lnTo>
                <a:lnTo>
                  <a:pt x="0" y="434652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08" name="CustomShape 19"/>
          <p:cNvSpPr/>
          <p:nvPr/>
        </p:nvSpPr>
        <p:spPr>
          <a:xfrm>
            <a:off x="4761000" y="3885840"/>
            <a:ext cx="1376280" cy="24231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6640" rIns="76320" tIns="116640" bIns="11664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TB provável: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EB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Aguardar cultura e TS para afastar MNT</a:t>
            </a:r>
            <a:r>
              <a:rPr b="1" lang="pt-BR" sz="20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9" name="CustomShape 20"/>
          <p:cNvSpPr/>
          <p:nvPr/>
        </p:nvSpPr>
        <p:spPr>
          <a:xfrm>
            <a:off x="4914000" y="2138400"/>
            <a:ext cx="2242440" cy="143640"/>
          </a:xfrm>
          <a:custGeom>
            <a:avLst/>
            <a:gdLst/>
            <a:ahLst/>
            <a:rect l="l" t="t" r="r" b="b"/>
            <a:pathLst>
              <a:path w="2242694" h="144014">
                <a:moveTo>
                  <a:pt x="0" y="0"/>
                </a:moveTo>
                <a:lnTo>
                  <a:pt x="0" y="72007"/>
                </a:lnTo>
                <a:lnTo>
                  <a:pt x="2242694" y="72007"/>
                </a:lnTo>
                <a:lnTo>
                  <a:pt x="2242694" y="144014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10" name="CustomShape 21"/>
          <p:cNvSpPr/>
          <p:nvPr/>
        </p:nvSpPr>
        <p:spPr>
          <a:xfrm>
            <a:off x="6521040" y="2282400"/>
            <a:ext cx="1270800" cy="8733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71280" rIns="45720" tIns="71280" bIns="7128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Baciloscopia negativa + MTB não detectado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1" name="CustomShape 22"/>
          <p:cNvSpPr/>
          <p:nvPr/>
        </p:nvSpPr>
        <p:spPr>
          <a:xfrm>
            <a:off x="7090560" y="3155760"/>
            <a:ext cx="91080" cy="318600"/>
          </a:xfrm>
          <a:custGeom>
            <a:avLst/>
            <a:gdLst/>
            <a:ahLst/>
            <a:rect l="l" t="t" r="r" b="b"/>
            <a:pathLst>
              <a:path w="20396" h="318811">
                <a:moveTo>
                  <a:pt x="66116" y="0"/>
                </a:moveTo>
                <a:lnTo>
                  <a:pt x="66116" y="159405"/>
                </a:lnTo>
                <a:lnTo>
                  <a:pt x="45720" y="159405"/>
                </a:lnTo>
                <a:lnTo>
                  <a:pt x="45720" y="318811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12" name="CustomShape 23"/>
          <p:cNvSpPr/>
          <p:nvPr/>
        </p:nvSpPr>
        <p:spPr>
          <a:xfrm>
            <a:off x="6732360" y="3474720"/>
            <a:ext cx="807480" cy="60228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63360" rIns="45720" tIns="63360" bIns="6336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Mantém sintomas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3" name="CustomShape 24"/>
          <p:cNvSpPr/>
          <p:nvPr/>
        </p:nvSpPr>
        <p:spPr>
          <a:xfrm>
            <a:off x="6678000" y="4077360"/>
            <a:ext cx="457920" cy="471600"/>
          </a:xfrm>
          <a:custGeom>
            <a:avLst/>
            <a:gdLst/>
            <a:ahLst/>
            <a:rect l="l" t="t" r="r" b="b"/>
            <a:pathLst>
              <a:path w="458107" h="472041">
                <a:moveTo>
                  <a:pt x="458107" y="0"/>
                </a:moveTo>
                <a:lnTo>
                  <a:pt x="458107" y="236020"/>
                </a:lnTo>
                <a:lnTo>
                  <a:pt x="0" y="236020"/>
                </a:lnTo>
                <a:lnTo>
                  <a:pt x="0" y="472041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14" name="CustomShape 25"/>
          <p:cNvSpPr/>
          <p:nvPr/>
        </p:nvSpPr>
        <p:spPr>
          <a:xfrm>
            <a:off x="6242760" y="4549320"/>
            <a:ext cx="870120" cy="37008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56520" rIns="45720" tIns="56520" bIns="5652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5" name="CustomShape 26"/>
          <p:cNvSpPr/>
          <p:nvPr/>
        </p:nvSpPr>
        <p:spPr>
          <a:xfrm>
            <a:off x="6623640" y="4919760"/>
            <a:ext cx="91080" cy="293040"/>
          </a:xfrm>
          <a:custGeom>
            <a:avLst/>
            <a:gdLst/>
            <a:ahLst/>
            <a:rect l="l" t="t" r="r" b="b"/>
            <a:pathLst>
              <a:path w="8772" h="293252">
                <a:moveTo>
                  <a:pt x="54492" y="0"/>
                </a:moveTo>
                <a:lnTo>
                  <a:pt x="54492" y="146626"/>
                </a:lnTo>
                <a:lnTo>
                  <a:pt x="45720" y="146626"/>
                </a:lnTo>
                <a:lnTo>
                  <a:pt x="45720" y="293252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16" name="CustomShape 27"/>
          <p:cNvSpPr/>
          <p:nvPr/>
        </p:nvSpPr>
        <p:spPr>
          <a:xfrm>
            <a:off x="6193080" y="5212800"/>
            <a:ext cx="951840" cy="109620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73440" rIns="45720" tIns="73440" bIns="7380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TB improvável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Aguardar cultura e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7" name="CustomShape 28"/>
          <p:cNvSpPr/>
          <p:nvPr/>
        </p:nvSpPr>
        <p:spPr>
          <a:xfrm>
            <a:off x="7136280" y="4077360"/>
            <a:ext cx="491760" cy="487080"/>
          </a:xfrm>
          <a:custGeom>
            <a:avLst/>
            <a:gdLst/>
            <a:ahLst/>
            <a:rect l="l" t="t" r="r" b="b"/>
            <a:pathLst>
              <a:path w="491985" h="487406">
                <a:moveTo>
                  <a:pt x="0" y="0"/>
                </a:moveTo>
                <a:lnTo>
                  <a:pt x="0" y="243703"/>
                </a:lnTo>
                <a:lnTo>
                  <a:pt x="491985" y="243703"/>
                </a:lnTo>
                <a:lnTo>
                  <a:pt x="491985" y="487406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18" name="CustomShape 29"/>
          <p:cNvSpPr/>
          <p:nvPr/>
        </p:nvSpPr>
        <p:spPr>
          <a:xfrm>
            <a:off x="7228440" y="4564800"/>
            <a:ext cx="799200" cy="42300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/>
          <a:fillRef idx="0"/>
          <a:effectRef idx="0"/>
          <a:fontRef idx="minor"/>
        </p:style>
        <p:txBody>
          <a:bodyPr lIns="57960" rIns="45720" tIns="57960" bIns="5832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9" name="CustomShape 30"/>
          <p:cNvSpPr/>
          <p:nvPr/>
        </p:nvSpPr>
        <p:spPr>
          <a:xfrm>
            <a:off x="7563240" y="4988160"/>
            <a:ext cx="91080" cy="115920"/>
          </a:xfrm>
          <a:custGeom>
            <a:avLst/>
            <a:gdLst/>
            <a:ahLst/>
            <a:rect l="l" t="t" r="r" b="b"/>
            <a:pathLst>
              <a:path w="19062" h="116274">
                <a:moveTo>
                  <a:pt x="64782" y="0"/>
                </a:moveTo>
                <a:lnTo>
                  <a:pt x="64782" y="58137"/>
                </a:lnTo>
                <a:lnTo>
                  <a:pt x="45720" y="58137"/>
                </a:lnTo>
                <a:lnTo>
                  <a:pt x="45720" y="116274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20" name="CustomShape 31"/>
          <p:cNvSpPr/>
          <p:nvPr/>
        </p:nvSpPr>
        <p:spPr>
          <a:xfrm>
            <a:off x="7145280" y="5104440"/>
            <a:ext cx="927000" cy="12045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/>
          <a:fillRef idx="0"/>
          <a:effectRef idx="0"/>
          <a:fontRef idx="minor"/>
        </p:style>
        <p:txBody>
          <a:bodyPr lIns="72720" rIns="45720" tIns="72720" bIns="73080" anchor="ctr"/>
          <a:p>
            <a:pPr algn="ctr">
              <a:lnSpc>
                <a:spcPct val="90000"/>
              </a:lnSpc>
            </a:pP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Continuar investigação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Aguardar cultura e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1" name="CustomShape 32"/>
          <p:cNvSpPr/>
          <p:nvPr/>
        </p:nvSpPr>
        <p:spPr>
          <a:xfrm>
            <a:off x="4914000" y="2138400"/>
            <a:ext cx="3682800" cy="143640"/>
          </a:xfrm>
          <a:custGeom>
            <a:avLst/>
            <a:gdLst/>
            <a:ahLst/>
            <a:rect l="l" t="t" r="r" b="b"/>
            <a:pathLst>
              <a:path w="3683232" h="144015">
                <a:moveTo>
                  <a:pt x="0" y="0"/>
                </a:moveTo>
                <a:lnTo>
                  <a:pt x="0" y="72007"/>
                </a:lnTo>
                <a:lnTo>
                  <a:pt x="3683232" y="72007"/>
                </a:lnTo>
                <a:lnTo>
                  <a:pt x="3683232" y="144015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22" name="CustomShape 33"/>
          <p:cNvSpPr/>
          <p:nvPr/>
        </p:nvSpPr>
        <p:spPr>
          <a:xfrm>
            <a:off x="8122680" y="2282400"/>
            <a:ext cx="948600" cy="115452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73440" rIns="45720" tIns="73440" bIns="7344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Baciloscopia negativa +  </a:t>
            </a:r>
            <a:r>
              <a:rPr b="1" lang="pt-BR" sz="12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MTB detectado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3" name="CustomShape 34"/>
          <p:cNvSpPr/>
          <p:nvPr/>
        </p:nvSpPr>
        <p:spPr>
          <a:xfrm>
            <a:off x="8443080" y="3437280"/>
            <a:ext cx="153360" cy="114480"/>
          </a:xfrm>
          <a:custGeom>
            <a:avLst/>
            <a:gdLst/>
            <a:ahLst/>
            <a:rect l="l" t="t" r="r" b="b"/>
            <a:pathLst>
              <a:path w="153831" h="114882">
                <a:moveTo>
                  <a:pt x="153831" y="0"/>
                </a:moveTo>
                <a:lnTo>
                  <a:pt x="153831" y="57441"/>
                </a:lnTo>
                <a:lnTo>
                  <a:pt x="0" y="57441"/>
                </a:lnTo>
                <a:lnTo>
                  <a:pt x="0" y="114882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24" name="CustomShape 35"/>
          <p:cNvSpPr/>
          <p:nvPr/>
        </p:nvSpPr>
        <p:spPr>
          <a:xfrm>
            <a:off x="7814880" y="3552120"/>
            <a:ext cx="1256400" cy="18255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82440" rIns="45720" tIns="82440" bIns="82440" anchor="ctr"/>
          <a:p>
            <a:pPr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Resistência: encaminhar para referência  secundária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 resistência: encaminhar para referência terciária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Aguardar Cultura e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5" name="TextShape 36"/>
          <p:cNvSpPr txBox="1"/>
          <p:nvPr/>
        </p:nvSpPr>
        <p:spPr>
          <a:xfrm>
            <a:off x="179280" y="-27360"/>
            <a:ext cx="8712720" cy="936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3200" spc="-1" strike="noStrike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Investigação de TB em retratamentos (recidiva ou retorno após abandono) com TRM-TB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6" name="CustomShape 37"/>
          <p:cNvSpPr/>
          <p:nvPr/>
        </p:nvSpPr>
        <p:spPr>
          <a:xfrm>
            <a:off x="179280" y="6165360"/>
            <a:ext cx="4571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1- Afastar MNT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2- Possibilidade de detecção de bacilos inviáveis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7" name="CustomShape 38"/>
          <p:cNvSpPr/>
          <p:nvPr/>
        </p:nvSpPr>
        <p:spPr>
          <a:xfrm>
            <a:off x="0" y="6525360"/>
            <a:ext cx="90356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EB- Esquema básico; TS- teste de sensibilidade; MTB- </a:t>
            </a:r>
            <a:r>
              <a:rPr b="0" i="1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Mycobacterium tuberculosis; </a:t>
            </a:r>
            <a:r>
              <a:rPr b="0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MNT- micobacteriose não tuberculosa. A pessoa deve chegar à referência terciária em no máximo 15 dias.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8" name="CustomShape 39"/>
          <p:cNvSpPr/>
          <p:nvPr/>
        </p:nvSpPr>
        <p:spPr>
          <a:xfrm>
            <a:off x="6228360" y="2274120"/>
            <a:ext cx="2808000" cy="4106880"/>
          </a:xfrm>
          <a:prstGeom prst="rect">
            <a:avLst/>
          </a:prstGeom>
          <a:solidFill>
            <a:srgbClr val="d9d9d9">
              <a:alpha val="75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/>
          <p:nvPr/>
        </p:nvSpPr>
        <p:spPr>
          <a:xfrm>
            <a:off x="3555720" y="908640"/>
            <a:ext cx="2677320" cy="488520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90720" rIns="76320" tIns="90720" bIns="9072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Sintomático Respiratório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0" name="CustomShape 2"/>
          <p:cNvSpPr/>
          <p:nvPr/>
        </p:nvSpPr>
        <p:spPr>
          <a:xfrm>
            <a:off x="4848480" y="1397520"/>
            <a:ext cx="91080" cy="146520"/>
          </a:xfrm>
          <a:custGeom>
            <a:avLst/>
            <a:gdLst/>
            <a:ahLst/>
            <a:rect l="l" t="t" r="r" b="b"/>
            <a:pathLst>
              <a:path w="0" h="146730">
                <a:moveTo>
                  <a:pt x="45720" y="0"/>
                </a:moveTo>
                <a:lnTo>
                  <a:pt x="45720" y="146730"/>
                </a:lnTo>
              </a:path>
            </a:pathLst>
          </a:custGeom>
          <a:noFill/>
          <a:ln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31" name="CustomShape 3"/>
          <p:cNvSpPr/>
          <p:nvPr/>
        </p:nvSpPr>
        <p:spPr>
          <a:xfrm>
            <a:off x="3555720" y="1544400"/>
            <a:ext cx="2677320" cy="649080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95400" rIns="76320" tIns="95400" bIns="95400" anchor="ctr"/>
          <a:p>
            <a:pPr algn="ctr">
              <a:lnSpc>
                <a:spcPct val="90000"/>
              </a:lnSpc>
            </a:pP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Realizar Baciloscopia + TRM-TB + Cultura +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2" name="CustomShape 4"/>
          <p:cNvSpPr/>
          <p:nvPr/>
        </p:nvSpPr>
        <p:spPr>
          <a:xfrm>
            <a:off x="770760" y="2194200"/>
            <a:ext cx="4123440" cy="407880"/>
          </a:xfrm>
          <a:custGeom>
            <a:avLst/>
            <a:gdLst/>
            <a:ahLst/>
            <a:rect l="l" t="t" r="r" b="b"/>
            <a:pathLst>
              <a:path w="4123689" h="408195">
                <a:moveTo>
                  <a:pt x="4123689" y="0"/>
                </a:moveTo>
                <a:lnTo>
                  <a:pt x="4123689" y="204097"/>
                </a:lnTo>
                <a:lnTo>
                  <a:pt x="0" y="204097"/>
                </a:lnTo>
                <a:lnTo>
                  <a:pt x="0" y="408195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33" name="CustomShape 5"/>
          <p:cNvSpPr/>
          <p:nvPr/>
        </p:nvSpPr>
        <p:spPr>
          <a:xfrm>
            <a:off x="209520" y="2602080"/>
            <a:ext cx="1121760" cy="4611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59400" rIns="45720" tIns="59400" bIns="5904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Baciloscopia positiva + MTB detectado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4" name="CustomShape 6"/>
          <p:cNvSpPr/>
          <p:nvPr/>
        </p:nvSpPr>
        <p:spPr>
          <a:xfrm>
            <a:off x="770760" y="3018240"/>
            <a:ext cx="287280" cy="91080"/>
          </a:xfrm>
          <a:custGeom>
            <a:avLst/>
            <a:gdLst/>
            <a:ahLst/>
            <a:rect l="l" t="t" r="r" b="b"/>
            <a:pathLst>
              <a:path w="287464" h="50814">
                <a:moveTo>
                  <a:pt x="0" y="45720"/>
                </a:moveTo>
                <a:lnTo>
                  <a:pt x="0" y="71127"/>
                </a:lnTo>
                <a:lnTo>
                  <a:pt x="287464" y="71127"/>
                </a:lnTo>
                <a:lnTo>
                  <a:pt x="287464" y="96534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35" name="CustomShape 7"/>
          <p:cNvSpPr/>
          <p:nvPr/>
        </p:nvSpPr>
        <p:spPr>
          <a:xfrm>
            <a:off x="728640" y="3114720"/>
            <a:ext cx="658800" cy="2829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54000" rIns="45720" tIns="54000" bIns="5400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 com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6" name="CustomShape 8"/>
          <p:cNvSpPr/>
          <p:nvPr/>
        </p:nvSpPr>
        <p:spPr>
          <a:xfrm>
            <a:off x="669600" y="3397680"/>
            <a:ext cx="388080" cy="120960"/>
          </a:xfrm>
          <a:custGeom>
            <a:avLst/>
            <a:gdLst/>
            <a:ahLst/>
            <a:rect l="l" t="t" r="r" b="b"/>
            <a:pathLst>
              <a:path w="388495" h="121361">
                <a:moveTo>
                  <a:pt x="388495" y="0"/>
                </a:moveTo>
                <a:lnTo>
                  <a:pt x="388495" y="60680"/>
                </a:lnTo>
                <a:lnTo>
                  <a:pt x="0" y="60680"/>
                </a:lnTo>
                <a:lnTo>
                  <a:pt x="0" y="121361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37" name="CustomShape 9"/>
          <p:cNvSpPr/>
          <p:nvPr/>
        </p:nvSpPr>
        <p:spPr>
          <a:xfrm>
            <a:off x="251640" y="3519360"/>
            <a:ext cx="835920" cy="90972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70200" rIns="45720" tIns="70200" bIns="7020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Resistência a Rifampicina Detectada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8" name="CustomShape 10"/>
          <p:cNvSpPr/>
          <p:nvPr/>
        </p:nvSpPr>
        <p:spPr>
          <a:xfrm>
            <a:off x="669600" y="4429080"/>
            <a:ext cx="95400" cy="485280"/>
          </a:xfrm>
          <a:custGeom>
            <a:avLst/>
            <a:gdLst/>
            <a:ahLst/>
            <a:rect l="l" t="t" r="r" b="b"/>
            <a:pathLst>
              <a:path w="95847" h="485609">
                <a:moveTo>
                  <a:pt x="0" y="0"/>
                </a:moveTo>
                <a:lnTo>
                  <a:pt x="0" y="242804"/>
                </a:lnTo>
                <a:lnTo>
                  <a:pt x="95847" y="242804"/>
                </a:lnTo>
                <a:lnTo>
                  <a:pt x="95847" y="485609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39" name="CustomShape 11"/>
          <p:cNvSpPr/>
          <p:nvPr/>
        </p:nvSpPr>
        <p:spPr>
          <a:xfrm>
            <a:off x="105120" y="4914720"/>
            <a:ext cx="1320120" cy="87480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71280" rIns="45720" tIns="71280" bIns="7128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o TRM-TB Encaminhar para referência terciária. Cobrar cultura1 e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0" name="CustomShape 12"/>
          <p:cNvSpPr/>
          <p:nvPr/>
        </p:nvSpPr>
        <p:spPr>
          <a:xfrm>
            <a:off x="1058040" y="3397680"/>
            <a:ext cx="541080" cy="116280"/>
          </a:xfrm>
          <a:custGeom>
            <a:avLst/>
            <a:gdLst/>
            <a:ahLst/>
            <a:rect l="l" t="t" r="r" b="b"/>
            <a:pathLst>
              <a:path w="541436" h="116710">
                <a:moveTo>
                  <a:pt x="0" y="0"/>
                </a:moveTo>
                <a:lnTo>
                  <a:pt x="0" y="58355"/>
                </a:lnTo>
                <a:lnTo>
                  <a:pt x="541436" y="58355"/>
                </a:lnTo>
                <a:lnTo>
                  <a:pt x="541436" y="116710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41" name="CustomShape 13"/>
          <p:cNvSpPr/>
          <p:nvPr/>
        </p:nvSpPr>
        <p:spPr>
          <a:xfrm>
            <a:off x="1187640" y="3514680"/>
            <a:ext cx="823680" cy="93168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69840" rIns="45720" tIns="69840" bIns="6984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Resistência a Rifampicina Não Detectada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2" name="CustomShape 14"/>
          <p:cNvSpPr/>
          <p:nvPr/>
        </p:nvSpPr>
        <p:spPr>
          <a:xfrm>
            <a:off x="1599480" y="4446360"/>
            <a:ext cx="388440" cy="200160"/>
          </a:xfrm>
          <a:custGeom>
            <a:avLst/>
            <a:gdLst/>
            <a:ahLst/>
            <a:rect l="l" t="t" r="r" b="b"/>
            <a:pathLst>
              <a:path w="388947" h="200608">
                <a:moveTo>
                  <a:pt x="0" y="0"/>
                </a:moveTo>
                <a:lnTo>
                  <a:pt x="0" y="100304"/>
                </a:lnTo>
                <a:lnTo>
                  <a:pt x="388947" y="100304"/>
                </a:lnTo>
                <a:lnTo>
                  <a:pt x="388947" y="200608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43" name="CustomShape 15"/>
          <p:cNvSpPr/>
          <p:nvPr/>
        </p:nvSpPr>
        <p:spPr>
          <a:xfrm>
            <a:off x="1466280" y="4647240"/>
            <a:ext cx="1044000" cy="135648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76320" rIns="45720" tIns="76320" bIns="7632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tratamento para TB com EB. Rever o tratamento após resultado do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CustomShape 16"/>
          <p:cNvSpPr/>
          <p:nvPr/>
        </p:nvSpPr>
        <p:spPr>
          <a:xfrm>
            <a:off x="2280600" y="2194200"/>
            <a:ext cx="2613600" cy="407880"/>
          </a:xfrm>
          <a:custGeom>
            <a:avLst/>
            <a:gdLst/>
            <a:ahLst/>
            <a:rect l="l" t="t" r="r" b="b"/>
            <a:pathLst>
              <a:path w="2613858" h="408195">
                <a:moveTo>
                  <a:pt x="2613858" y="0"/>
                </a:moveTo>
                <a:lnTo>
                  <a:pt x="2613858" y="204097"/>
                </a:lnTo>
                <a:lnTo>
                  <a:pt x="0" y="204097"/>
                </a:lnTo>
                <a:lnTo>
                  <a:pt x="0" y="408195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45" name="CustomShape 17"/>
          <p:cNvSpPr/>
          <p:nvPr/>
        </p:nvSpPr>
        <p:spPr>
          <a:xfrm>
            <a:off x="1547640" y="2602080"/>
            <a:ext cx="1465200" cy="39204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57240" rIns="45720" tIns="57240" bIns="5724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Baciloscopia positiva + MTB não detectado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6" name="CustomShape 18"/>
          <p:cNvSpPr/>
          <p:nvPr/>
        </p:nvSpPr>
        <p:spPr>
          <a:xfrm>
            <a:off x="2280600" y="2994840"/>
            <a:ext cx="275760" cy="140040"/>
          </a:xfrm>
          <a:custGeom>
            <a:avLst/>
            <a:gdLst/>
            <a:ahLst/>
            <a:rect l="l" t="t" r="r" b="b"/>
            <a:pathLst>
              <a:path w="276227" h="140389">
                <a:moveTo>
                  <a:pt x="0" y="0"/>
                </a:moveTo>
                <a:lnTo>
                  <a:pt x="0" y="70194"/>
                </a:lnTo>
                <a:lnTo>
                  <a:pt x="276227" y="70194"/>
                </a:lnTo>
                <a:lnTo>
                  <a:pt x="276227" y="140389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47" name="CustomShape 19"/>
          <p:cNvSpPr/>
          <p:nvPr/>
        </p:nvSpPr>
        <p:spPr>
          <a:xfrm>
            <a:off x="2123640" y="3135240"/>
            <a:ext cx="865800" cy="117864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70920" rIns="45720" tIns="70920" bIns="71280" anchor="ctr"/>
          <a:p>
            <a:pPr algn="ctr">
              <a:lnSpc>
                <a:spcPct val="9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TB provável – Iniciar EB e aguardar cultura e TS para afastar MNT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8" name="CustomShape 20"/>
          <p:cNvSpPr/>
          <p:nvPr/>
        </p:nvSpPr>
        <p:spPr>
          <a:xfrm>
            <a:off x="4824360" y="2194200"/>
            <a:ext cx="91080" cy="331560"/>
          </a:xfrm>
          <a:custGeom>
            <a:avLst/>
            <a:gdLst/>
            <a:ahLst/>
            <a:rect l="l" t="t" r="r" b="b"/>
            <a:pathLst>
              <a:path w="24278" h="331770">
                <a:moveTo>
                  <a:pt x="69998" y="0"/>
                </a:moveTo>
                <a:lnTo>
                  <a:pt x="69998" y="165885"/>
                </a:lnTo>
                <a:lnTo>
                  <a:pt x="45720" y="165885"/>
                </a:lnTo>
                <a:lnTo>
                  <a:pt x="45720" y="331770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49" name="CustomShape 21"/>
          <p:cNvSpPr/>
          <p:nvPr/>
        </p:nvSpPr>
        <p:spPr>
          <a:xfrm>
            <a:off x="3632400" y="2525760"/>
            <a:ext cx="2475360" cy="65952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95760" rIns="76320" tIns="95760" bIns="9540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Baciloscopia negativa + MTB não detectado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0" name="CustomShape 22"/>
          <p:cNvSpPr/>
          <p:nvPr/>
        </p:nvSpPr>
        <p:spPr>
          <a:xfrm>
            <a:off x="4870080" y="3185640"/>
            <a:ext cx="192960" cy="141480"/>
          </a:xfrm>
          <a:custGeom>
            <a:avLst/>
            <a:gdLst/>
            <a:ahLst/>
            <a:rect l="l" t="t" r="r" b="b"/>
            <a:pathLst>
              <a:path w="193374" h="141921">
                <a:moveTo>
                  <a:pt x="0" y="0"/>
                </a:moveTo>
                <a:lnTo>
                  <a:pt x="0" y="70960"/>
                </a:lnTo>
                <a:lnTo>
                  <a:pt x="193374" y="70960"/>
                </a:lnTo>
                <a:lnTo>
                  <a:pt x="193374" y="141921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51" name="CustomShape 23"/>
          <p:cNvSpPr/>
          <p:nvPr/>
        </p:nvSpPr>
        <p:spPr>
          <a:xfrm>
            <a:off x="3883680" y="3327480"/>
            <a:ext cx="2359080" cy="41940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88560" rIns="76320" tIns="88560" bIns="8856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Mantém sintomas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2" name="CustomShape 24"/>
          <p:cNvSpPr/>
          <p:nvPr/>
        </p:nvSpPr>
        <p:spPr>
          <a:xfrm>
            <a:off x="3876840" y="3747240"/>
            <a:ext cx="1186560" cy="194760"/>
          </a:xfrm>
          <a:custGeom>
            <a:avLst/>
            <a:gdLst/>
            <a:ahLst/>
            <a:rect l="l" t="t" r="r" b="b"/>
            <a:pathLst>
              <a:path w="1186772" h="195237">
                <a:moveTo>
                  <a:pt x="1186772" y="0"/>
                </a:moveTo>
                <a:lnTo>
                  <a:pt x="1186772" y="97618"/>
                </a:lnTo>
                <a:lnTo>
                  <a:pt x="0" y="97618"/>
                </a:lnTo>
                <a:lnTo>
                  <a:pt x="0" y="195237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53" name="CustomShape 25"/>
          <p:cNvSpPr/>
          <p:nvPr/>
        </p:nvSpPr>
        <p:spPr>
          <a:xfrm>
            <a:off x="3573360" y="3942720"/>
            <a:ext cx="605880" cy="25776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83880" rIns="76320" tIns="83880" bIns="8388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4" name="CustomShape 26"/>
          <p:cNvSpPr/>
          <p:nvPr/>
        </p:nvSpPr>
        <p:spPr>
          <a:xfrm>
            <a:off x="3769560" y="4200480"/>
            <a:ext cx="106920" cy="189360"/>
          </a:xfrm>
          <a:custGeom>
            <a:avLst/>
            <a:gdLst/>
            <a:ahLst/>
            <a:rect l="l" t="t" r="r" b="b"/>
            <a:pathLst>
              <a:path w="107129" h="189586">
                <a:moveTo>
                  <a:pt x="107129" y="0"/>
                </a:moveTo>
                <a:lnTo>
                  <a:pt x="107129" y="94793"/>
                </a:lnTo>
                <a:lnTo>
                  <a:pt x="0" y="94793"/>
                </a:lnTo>
                <a:lnTo>
                  <a:pt x="0" y="189586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55" name="CustomShape 27"/>
          <p:cNvSpPr/>
          <p:nvPr/>
        </p:nvSpPr>
        <p:spPr>
          <a:xfrm>
            <a:off x="3026520" y="4390200"/>
            <a:ext cx="1485720" cy="170640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9880" rIns="76320" tIns="119880" bIns="11988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TB improvável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Aguardar cultura e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6" name="CustomShape 28"/>
          <p:cNvSpPr/>
          <p:nvPr/>
        </p:nvSpPr>
        <p:spPr>
          <a:xfrm>
            <a:off x="5063400" y="3747240"/>
            <a:ext cx="793080" cy="192240"/>
          </a:xfrm>
          <a:custGeom>
            <a:avLst/>
            <a:gdLst/>
            <a:ahLst/>
            <a:rect l="l" t="t" r="r" b="b"/>
            <a:pathLst>
              <a:path w="793477" h="192717">
                <a:moveTo>
                  <a:pt x="0" y="0"/>
                </a:moveTo>
                <a:lnTo>
                  <a:pt x="0" y="96358"/>
                </a:lnTo>
                <a:lnTo>
                  <a:pt x="793477" y="96358"/>
                </a:lnTo>
                <a:lnTo>
                  <a:pt x="793477" y="192717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57" name="CustomShape 29"/>
          <p:cNvSpPr/>
          <p:nvPr/>
        </p:nvSpPr>
        <p:spPr>
          <a:xfrm>
            <a:off x="5436000" y="3940200"/>
            <a:ext cx="841320" cy="38520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/>
          <a:fillRef idx="0"/>
          <a:effectRef idx="0"/>
          <a:fontRef idx="minor"/>
        </p:style>
        <p:txBody>
          <a:bodyPr lIns="87480" rIns="76320" tIns="87480" bIns="8784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8" name="CustomShape 30"/>
          <p:cNvSpPr/>
          <p:nvPr/>
        </p:nvSpPr>
        <p:spPr>
          <a:xfrm>
            <a:off x="5469120" y="4325760"/>
            <a:ext cx="387360" cy="464400"/>
          </a:xfrm>
          <a:custGeom>
            <a:avLst/>
            <a:gdLst/>
            <a:ahLst/>
            <a:rect l="l" t="t" r="r" b="b"/>
            <a:pathLst>
              <a:path w="387707" h="464713">
                <a:moveTo>
                  <a:pt x="387707" y="0"/>
                </a:moveTo>
                <a:lnTo>
                  <a:pt x="387707" y="232356"/>
                </a:lnTo>
                <a:lnTo>
                  <a:pt x="0" y="232356"/>
                </a:lnTo>
                <a:lnTo>
                  <a:pt x="0" y="464713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59" name="CustomShape 31"/>
          <p:cNvSpPr/>
          <p:nvPr/>
        </p:nvSpPr>
        <p:spPr>
          <a:xfrm>
            <a:off x="4600080" y="4790520"/>
            <a:ext cx="1737720" cy="134460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/>
          <a:fillRef idx="0"/>
          <a:effectRef idx="0"/>
          <a:fontRef idx="minor"/>
        </p:style>
        <p:txBody>
          <a:bodyPr lIns="115560" rIns="76320" tIns="115560" bIns="115920" anchor="ctr"/>
          <a:p>
            <a:pPr algn="ctr">
              <a:lnSpc>
                <a:spcPct val="90000"/>
              </a:lnSpc>
            </a:pP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Continuar investigação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Aguardar cultura</a:t>
            </a:r>
            <a:r>
              <a:rPr b="1" lang="pt-BR" sz="20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0" name="CustomShape 32"/>
          <p:cNvSpPr/>
          <p:nvPr/>
        </p:nvSpPr>
        <p:spPr>
          <a:xfrm>
            <a:off x="4894200" y="2194200"/>
            <a:ext cx="2845800" cy="315360"/>
          </a:xfrm>
          <a:custGeom>
            <a:avLst/>
            <a:gdLst/>
            <a:ahLst/>
            <a:rect l="l" t="t" r="r" b="b"/>
            <a:pathLst>
              <a:path w="2846122" h="315563">
                <a:moveTo>
                  <a:pt x="0" y="0"/>
                </a:moveTo>
                <a:lnTo>
                  <a:pt x="0" y="157781"/>
                </a:lnTo>
                <a:lnTo>
                  <a:pt x="2846122" y="157781"/>
                </a:lnTo>
                <a:lnTo>
                  <a:pt x="2846122" y="315563"/>
                </a:lnTo>
              </a:path>
            </a:pathLst>
          </a:custGeom>
          <a:noFill/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61" name="CustomShape 33"/>
          <p:cNvSpPr/>
          <p:nvPr/>
        </p:nvSpPr>
        <p:spPr>
          <a:xfrm>
            <a:off x="6521400" y="2509560"/>
            <a:ext cx="2437560" cy="80424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99720" rIns="76320" tIns="99720" bIns="10008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Baciloscopia negativa +  </a:t>
            </a:r>
            <a:r>
              <a:rPr b="1" lang="pt-BR" sz="20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MTB detectado 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2" name="CustomShape 34"/>
          <p:cNvSpPr/>
          <p:nvPr/>
        </p:nvSpPr>
        <p:spPr>
          <a:xfrm>
            <a:off x="7673760" y="3314160"/>
            <a:ext cx="91080" cy="626040"/>
          </a:xfrm>
          <a:custGeom>
            <a:avLst/>
            <a:gdLst/>
            <a:ahLst/>
            <a:rect l="l" t="t" r="r" b="b"/>
            <a:pathLst>
              <a:path w="20831" h="626420">
                <a:moveTo>
                  <a:pt x="66551" y="0"/>
                </a:moveTo>
                <a:lnTo>
                  <a:pt x="66551" y="313210"/>
                </a:lnTo>
                <a:lnTo>
                  <a:pt x="45720" y="313210"/>
                </a:lnTo>
                <a:lnTo>
                  <a:pt x="45720" y="626420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663" name="CustomShape 35"/>
          <p:cNvSpPr/>
          <p:nvPr/>
        </p:nvSpPr>
        <p:spPr>
          <a:xfrm>
            <a:off x="6474960" y="3940560"/>
            <a:ext cx="2489400" cy="215964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32120" rIns="68760" tIns="132120" bIns="131760" anchor="ctr"/>
          <a:p>
            <a:pPr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Resistência: encaminhar para ref.  Secundária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 resistência: encaminhar para ref. terciária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Aguardar Cultura e TS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4" name="TextShape 36"/>
          <p:cNvSpPr txBox="1"/>
          <p:nvPr/>
        </p:nvSpPr>
        <p:spPr>
          <a:xfrm>
            <a:off x="179280" y="-27360"/>
            <a:ext cx="8712720" cy="936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3200" spc="-1" strike="noStrike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Investigação de TB em retratamentos (recidiva ou retorno após abandono) com TRM-TB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5" name="CustomShape 37"/>
          <p:cNvSpPr/>
          <p:nvPr/>
        </p:nvSpPr>
        <p:spPr>
          <a:xfrm>
            <a:off x="35640" y="6136920"/>
            <a:ext cx="4571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1- Afastar MNT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2- Possibilidade de detecção de bacilos inviáveis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6" name="CustomShape 38"/>
          <p:cNvSpPr/>
          <p:nvPr/>
        </p:nvSpPr>
        <p:spPr>
          <a:xfrm>
            <a:off x="0" y="6485400"/>
            <a:ext cx="90356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EB- Esquema básico; TS- teste de sensibilidade; MTB- </a:t>
            </a:r>
            <a:r>
              <a:rPr b="0" i="1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Mycobacterium tuberculosis; </a:t>
            </a:r>
            <a:r>
              <a:rPr b="0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MNT- micobacteriose não tuberculosa. A pessoa deve chegar à referência terciária em no máximo 15 dias.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7" name="CustomShape 39"/>
          <p:cNvSpPr/>
          <p:nvPr/>
        </p:nvSpPr>
        <p:spPr>
          <a:xfrm>
            <a:off x="68400" y="2490120"/>
            <a:ext cx="2919240" cy="3674880"/>
          </a:xfrm>
          <a:prstGeom prst="rect">
            <a:avLst/>
          </a:prstGeom>
          <a:solidFill>
            <a:srgbClr val="d9d9d9">
              <a:alpha val="75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TextShape 1"/>
          <p:cNvSpPr txBox="1"/>
          <p:nvPr/>
        </p:nvSpPr>
        <p:spPr>
          <a:xfrm>
            <a:off x="0" y="-27000"/>
            <a:ext cx="9143640" cy="14997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 – A solicitação de cultura para LMS estaria indicada: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9" name="CustomShape 2"/>
          <p:cNvSpPr/>
          <p:nvPr/>
        </p:nvSpPr>
        <p:spPr>
          <a:xfrm rot="5400000">
            <a:off x="4385520" y="-142740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as duas baciloscopias fossem negativas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0" name="CustomShape 3"/>
          <p:cNvSpPr/>
          <p:nvPr/>
        </p:nvSpPr>
        <p:spPr>
          <a:xfrm>
            <a:off x="143280" y="196956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1" name="CustomShape 4"/>
          <p:cNvSpPr/>
          <p:nvPr/>
        </p:nvSpPr>
        <p:spPr>
          <a:xfrm rot="5400000">
            <a:off x="4321080" y="78120"/>
            <a:ext cx="127080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Independentemente do resultado das baciloscopias iniciais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2" name="CustomShape 5"/>
          <p:cNvSpPr/>
          <p:nvPr/>
        </p:nvSpPr>
        <p:spPr>
          <a:xfrm>
            <a:off x="143280" y="336924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3" name="CustomShape 6"/>
          <p:cNvSpPr/>
          <p:nvPr/>
        </p:nvSpPr>
        <p:spPr>
          <a:xfrm rot="5400000">
            <a:off x="4374360" y="1489320"/>
            <a:ext cx="123480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Porque a sua radiografia evidenciava imagem cavitária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4" name="CustomShape 7"/>
          <p:cNvSpPr/>
          <p:nvPr/>
        </p:nvSpPr>
        <p:spPr>
          <a:xfrm>
            <a:off x="143280" y="480672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TextShape 1"/>
          <p:cNvSpPr txBox="1"/>
          <p:nvPr/>
        </p:nvSpPr>
        <p:spPr>
          <a:xfrm>
            <a:off x="0" y="-27000"/>
            <a:ext cx="9143640" cy="14997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 – A solicitação de cultura para LMS estaria indicada: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CustomShape 2"/>
          <p:cNvSpPr/>
          <p:nvPr/>
        </p:nvSpPr>
        <p:spPr>
          <a:xfrm rot="5400000">
            <a:off x="4385520" y="-142740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as duas baciloscopias fossem negativas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8" name="CustomShape 3"/>
          <p:cNvSpPr/>
          <p:nvPr/>
        </p:nvSpPr>
        <p:spPr>
          <a:xfrm>
            <a:off x="143280" y="196956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9" name="CustomShape 4"/>
          <p:cNvSpPr/>
          <p:nvPr/>
        </p:nvSpPr>
        <p:spPr>
          <a:xfrm rot="5400000">
            <a:off x="4321080" y="78120"/>
            <a:ext cx="1270800" cy="7837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Independentemente do resultado das baciloscopias iniciais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0" name="CustomShape 5"/>
          <p:cNvSpPr/>
          <p:nvPr/>
        </p:nvSpPr>
        <p:spPr>
          <a:xfrm>
            <a:off x="143280" y="336924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CustomShape 6"/>
          <p:cNvSpPr/>
          <p:nvPr/>
        </p:nvSpPr>
        <p:spPr>
          <a:xfrm rot="5400000">
            <a:off x="4374360" y="1489320"/>
            <a:ext cx="123480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Porque a sua radiografia evidenciava imagem cavitária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2" name="CustomShape 7"/>
          <p:cNvSpPr/>
          <p:nvPr/>
        </p:nvSpPr>
        <p:spPr>
          <a:xfrm>
            <a:off x="143280" y="480672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Novos algoritmos diagnósticos</a:t>
            </a:r>
            <a:r>
              <a:rPr b="1" lang="pt-BR" sz="4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(a partir de setembro...)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TextShape 2"/>
          <p:cNvSpPr txBox="1"/>
          <p:nvPr/>
        </p:nvSpPr>
        <p:spPr>
          <a:xfrm>
            <a:off x="628560" y="1989000"/>
            <a:ext cx="796680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Baciloscopia, independentemente da população.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TRM-TB, se caso novo adulto e adolescente.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TRM-TB, se caso novo adulto e adolescente vivendo com HIV.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1360" indent="-171000" algn="just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TRM-TB, se pessoa em retratamento.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251640" y="764640"/>
            <a:ext cx="8568720" cy="568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LMS, homem com 35 anos, é auxiliar de almoxarifado e reside em uma comunidade na periferia de uma região metropolitana há 05 anos. 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Mora com esposa, 2 filhos e a sogra.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Apresentava tosse há um mês.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CustomShape 1"/>
          <p:cNvSpPr/>
          <p:nvPr/>
        </p:nvSpPr>
        <p:spPr>
          <a:xfrm>
            <a:off x="323640" y="456480"/>
            <a:ext cx="844632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/>
          <a:p>
            <a:pPr algn="just">
              <a:lnSpc>
                <a:spcPct val="100000"/>
              </a:lnSpc>
            </a:pPr>
            <a:r>
              <a:rPr b="1" lang="pt-BR" sz="40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Considerações importantes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6" name="CustomShape 2"/>
          <p:cNvSpPr/>
          <p:nvPr/>
        </p:nvSpPr>
        <p:spPr>
          <a:xfrm>
            <a:off x="111960" y="1340640"/>
            <a:ext cx="865800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buClr>
                <a:srgbClr val="5b9bd5"/>
              </a:buClr>
              <a:buFont typeface="Calibri Light"/>
              <a:buAutoNum type="arabicParenR"/>
            </a:pPr>
            <a:r>
              <a:rPr b="0" lang="pt-BR" sz="28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resultado “MTB detectado traços”, do TRM-TB ULTRA, deverá ser considerado positivo para crianças, PVHIV e pessoas investigando TB extrapulmonar. Recomenda-se realizar também a cultura para definição do diagnóstico de TB;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7" name="CustomShape 3"/>
          <p:cNvSpPr/>
          <p:nvPr/>
        </p:nvSpPr>
        <p:spPr>
          <a:xfrm>
            <a:off x="111960" y="4077000"/>
            <a:ext cx="865800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buClr>
                <a:srgbClr val="5b9bd5"/>
              </a:buClr>
              <a:buFont typeface="Calibri Light"/>
              <a:buAutoNum type="arabicParenR" startAt="2"/>
            </a:pPr>
            <a:r>
              <a:rPr b="0" lang="pt-BR" sz="28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Diante da sensibilidade do TRM-TB ULTRA para o diagnóstico em crianças &lt;10 anos, mesmo quando o resultado for negativo (MTB não detectado), o resultado da cultura deverá ser aguardado e o escore clínico para elucidação diagnóstica da TB deverá ser usado;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9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/>
          <p:nvPr/>
        </p:nvSpPr>
        <p:spPr>
          <a:xfrm>
            <a:off x="149040" y="459360"/>
            <a:ext cx="914364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/>
          <a:p>
            <a:pPr algn="just">
              <a:lnSpc>
                <a:spcPct val="100000"/>
              </a:lnSpc>
            </a:pPr>
            <a:r>
              <a:rPr b="1" lang="pt-BR" sz="40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Considerações importantes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9" name="CustomShape 2"/>
          <p:cNvSpPr/>
          <p:nvPr/>
        </p:nvSpPr>
        <p:spPr>
          <a:xfrm>
            <a:off x="149040" y="1340640"/>
            <a:ext cx="8658000" cy="26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buClr>
                <a:srgbClr val="5b9bd5"/>
              </a:buClr>
              <a:buFont typeface="Calibri Light"/>
              <a:buAutoNum type="arabicParenR" startAt="3"/>
            </a:pPr>
            <a:r>
              <a:rPr b="0" lang="pt-BR" sz="28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amostras salivosas, quando não for possível coletar nova amostra, deverá ser realizado o TRM-TB ULTRA ao invés da baciloscopia, mas informar a característica da amostra no resultado. Nesses casos a sensibilidade é mais baixa, não descartando a investigação nos casos com resultado negativo;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0" name="CustomShape 3"/>
          <p:cNvSpPr/>
          <p:nvPr/>
        </p:nvSpPr>
        <p:spPr>
          <a:xfrm>
            <a:off x="150840" y="4581000"/>
            <a:ext cx="86580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buClr>
                <a:srgbClr val="5b9bd5"/>
              </a:buClr>
              <a:buFont typeface="Calibri Light"/>
              <a:buAutoNum type="arabicParenR" startAt="4"/>
            </a:pPr>
            <a:r>
              <a:rPr b="0" lang="pt-BR" sz="28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Amostras clínicas como fezes, sangue e urina não são validadas;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CustomShape 1"/>
          <p:cNvSpPr/>
          <p:nvPr/>
        </p:nvSpPr>
        <p:spPr>
          <a:xfrm>
            <a:off x="170640" y="457920"/>
            <a:ext cx="865332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/>
          <a:p>
            <a:pPr algn="just">
              <a:lnSpc>
                <a:spcPct val="100000"/>
              </a:lnSpc>
            </a:pPr>
            <a:r>
              <a:rPr b="1" lang="pt-BR" sz="40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Considerações importantes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2" name="CustomShape 2"/>
          <p:cNvSpPr/>
          <p:nvPr/>
        </p:nvSpPr>
        <p:spPr>
          <a:xfrm>
            <a:off x="166320" y="1351440"/>
            <a:ext cx="8658000" cy="26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buClr>
                <a:srgbClr val="5b9bd5"/>
              </a:buClr>
              <a:buFont typeface="Calibri Light"/>
              <a:buAutoNum type="arabicParenR" startAt="5"/>
            </a:pPr>
            <a:r>
              <a:rPr b="0" lang="pt-BR" sz="28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TRM-TB também poderá ser usado para o diagnóstico de formas extrapulmonares de TB e o cartucho ULTRA possuirá papel importante nesse diagnóstico, devido a sua sensibilidade. Porém um resultado negativo não exclui a TB, sendo necessário manter a investigação (amostras validadas);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3" name="CustomShape 3"/>
          <p:cNvSpPr/>
          <p:nvPr/>
        </p:nvSpPr>
        <p:spPr>
          <a:xfrm>
            <a:off x="166320" y="4725000"/>
            <a:ext cx="865800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buClr>
                <a:srgbClr val="5b9bd5"/>
              </a:buClr>
              <a:buFont typeface="Calibri Light"/>
              <a:buAutoNum type="arabicParenR" startAt="6"/>
            </a:pPr>
            <a:r>
              <a:rPr b="0" lang="pt-BR" sz="28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 o acompanhamento do tratamento da TB, é mantido o uso das baciloscopias de controle e do TRM-TB apenas para detectar resistência à rifampicina;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CustomShape 1"/>
          <p:cNvSpPr/>
          <p:nvPr/>
        </p:nvSpPr>
        <p:spPr>
          <a:xfrm>
            <a:off x="22320" y="260640"/>
            <a:ext cx="914364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ctr"/>
          <a:p>
            <a:pPr algn="just">
              <a:lnSpc>
                <a:spcPct val="100000"/>
              </a:lnSpc>
            </a:pPr>
            <a:r>
              <a:rPr b="1" lang="pt-BR" sz="40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Considerações importantes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5" name="CustomShape 2"/>
          <p:cNvSpPr/>
          <p:nvPr/>
        </p:nvSpPr>
        <p:spPr>
          <a:xfrm>
            <a:off x="166320" y="1340640"/>
            <a:ext cx="865800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buClr>
                <a:srgbClr val="5b9bd5"/>
              </a:buClr>
              <a:buFont typeface="Calibri Light"/>
              <a:buAutoNum type="arabicParenR" startAt="7"/>
            </a:pPr>
            <a:r>
              <a:rPr b="0" lang="pt-BR" sz="28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material genético das MNT’s continuará não sendo detectado pelo TRM-TB ULTRA. Assim, as amostras investigando MNT deverão continuar seguindo para cultura.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6" name="CustomShape 3"/>
          <p:cNvSpPr/>
          <p:nvPr/>
        </p:nvSpPr>
        <p:spPr>
          <a:xfrm>
            <a:off x="166320" y="3573000"/>
            <a:ext cx="865800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buClr>
                <a:srgbClr val="5b9bd5"/>
              </a:buClr>
              <a:buFont typeface="Calibri Light"/>
              <a:buAutoNum type="arabicParenR" startAt="8"/>
            </a:pPr>
            <a:r>
              <a:rPr b="0" lang="pt-BR" sz="2800" spc="-1" strike="noStrike">
                <a:solidFill>
                  <a:srgbClr val="222a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Ressalta-se a importância da anamnese em todas as pessoas. O diagnóstico da TB deve ser uma associação entre o diagnóstico laboratorial e o diagnóstico clínico.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TextShape 1"/>
          <p:cNvSpPr txBox="1"/>
          <p:nvPr/>
        </p:nvSpPr>
        <p:spPr>
          <a:xfrm>
            <a:off x="467640" y="404640"/>
            <a:ext cx="8208720" cy="604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enfermeira solicitou duas amostras para baciloscopia, cultura e TS, já que na sua unidade não havia TRM-TB disponível.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Agendou a consulta  para o dia seguinte. 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foi orientado a continuar com a medicação prescrita.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TextShape 1"/>
          <p:cNvSpPr txBox="1"/>
          <p:nvPr/>
        </p:nvSpPr>
        <p:spPr>
          <a:xfrm>
            <a:off x="467640" y="836640"/>
            <a:ext cx="8280720" cy="5112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compareceu à consulta médica  apresentando as mesmas queixas.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Referiu tabagismo de 20 cigarros por dia há 25 anos e consumo diário de cerveja após o trabalho.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TextShape 1"/>
          <p:cNvSpPr txBox="1"/>
          <p:nvPr/>
        </p:nvSpPr>
        <p:spPr>
          <a:xfrm>
            <a:off x="683640" y="155664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Negou doenças pulmonares prévias. Informou que seu pai teve TB há 20 anos e foi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tratado por seis meses.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Shape 1"/>
          <p:cNvSpPr txBox="1"/>
          <p:nvPr/>
        </p:nvSpPr>
        <p:spPr>
          <a:xfrm>
            <a:off x="683640" y="155664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apresentava-se lúcido, orientado, emagrecido,  afebril, anictérico, com PA: 130x70 mmHg.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TextShape 1"/>
          <p:cNvSpPr txBox="1"/>
          <p:nvPr/>
        </p:nvSpPr>
        <p:spPr>
          <a:xfrm>
            <a:off x="611640" y="126864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murmúrio vesicular estava audível universalmente, rude nos terços superiores, principalmente à direita. Exame físico sem mais alterações.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Radiografia de tórax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3" name="Imagem 2" descr=""/>
          <p:cNvPicPr/>
          <p:nvPr/>
        </p:nvPicPr>
        <p:blipFill>
          <a:blip r:embed="rId1"/>
          <a:stretch/>
        </p:blipFill>
        <p:spPr>
          <a:xfrm>
            <a:off x="1693800" y="1762200"/>
            <a:ext cx="5398560" cy="4758840"/>
          </a:xfrm>
          <a:prstGeom prst="rect">
            <a:avLst/>
          </a:prstGeom>
          <a:ln w="38160">
            <a:solidFill>
              <a:schemeClr val="tx1"/>
            </a:solidFill>
            <a:round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23640" y="476640"/>
            <a:ext cx="8568720" cy="5825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2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e a família eram cadastrados na Unidade de Saúde da Família (USF).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20000"/>
              </a:lnSpc>
            </a:pPr>
            <a:r>
              <a:rPr b="0" lang="pt-BR" sz="18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20000"/>
              </a:lnSpc>
            </a:pPr>
            <a:r>
              <a:rPr b="0" lang="pt-BR" sz="4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Sua casa era visitada pelo agente comunitário de saúde (ACS) da micro-área para avaliação da situação vacinal das crianças.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323640" y="1113120"/>
            <a:ext cx="8191440" cy="541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 das baciloscopias: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1ª amostra: +++ 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2ª amostra: coletada no dia da consulta médica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TextShape 1"/>
          <p:cNvSpPr txBox="1"/>
          <p:nvPr/>
        </p:nvSpPr>
        <p:spPr>
          <a:xfrm>
            <a:off x="0" y="0"/>
            <a:ext cx="9143640" cy="12855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 – </a:t>
            </a:r>
            <a:r>
              <a:rPr b="1" lang="pt-B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define o diagnóstico de tuberculose pessoa com: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6" name="CustomShape 2"/>
          <p:cNvSpPr/>
          <p:nvPr/>
        </p:nvSpPr>
        <p:spPr>
          <a:xfrm rot="5400000">
            <a:off x="4385520" y="-157608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Exame bacteriológico positivo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7" name="CustomShape 3"/>
          <p:cNvSpPr/>
          <p:nvPr/>
        </p:nvSpPr>
        <p:spPr>
          <a:xfrm>
            <a:off x="143280" y="182088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8" name="CustomShape 4"/>
          <p:cNvSpPr/>
          <p:nvPr/>
        </p:nvSpPr>
        <p:spPr>
          <a:xfrm rot="5400000">
            <a:off x="4172400" y="78120"/>
            <a:ext cx="156816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Evidência clínica, resultados de exames de imagem ou histológicos sugestivos de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9" name="CustomShape 5"/>
          <p:cNvSpPr/>
          <p:nvPr/>
        </p:nvSpPr>
        <p:spPr>
          <a:xfrm>
            <a:off x="143280" y="336924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0" name="CustomShape 6"/>
          <p:cNvSpPr/>
          <p:nvPr/>
        </p:nvSpPr>
        <p:spPr>
          <a:xfrm rot="5400000">
            <a:off x="4374360" y="1638000"/>
            <a:ext cx="123480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Radiografia evidenciando imagem cavitária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1" name="CustomShape 7"/>
          <p:cNvSpPr/>
          <p:nvPr/>
        </p:nvSpPr>
        <p:spPr>
          <a:xfrm>
            <a:off x="143280" y="495540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TextShape 1"/>
          <p:cNvSpPr txBox="1"/>
          <p:nvPr/>
        </p:nvSpPr>
        <p:spPr>
          <a:xfrm>
            <a:off x="0" y="0"/>
            <a:ext cx="9143640" cy="12855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 – </a:t>
            </a:r>
            <a:r>
              <a:rPr b="1" lang="pt-B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define o diagnóstico de tuberculose pessoa com: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4" name="CustomShape 2"/>
          <p:cNvSpPr/>
          <p:nvPr/>
        </p:nvSpPr>
        <p:spPr>
          <a:xfrm rot="5400000">
            <a:off x="4385520" y="-157608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Exame bacteriológico positivo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5" name="CustomShape 3"/>
          <p:cNvSpPr/>
          <p:nvPr/>
        </p:nvSpPr>
        <p:spPr>
          <a:xfrm>
            <a:off x="143280" y="182088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6" name="CustomShape 4"/>
          <p:cNvSpPr/>
          <p:nvPr/>
        </p:nvSpPr>
        <p:spPr>
          <a:xfrm rot="5400000">
            <a:off x="4172400" y="78120"/>
            <a:ext cx="156816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Evidência clínica, resultados de exames de imagem ou histológicos sugestivos de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7" name="CustomShape 5"/>
          <p:cNvSpPr/>
          <p:nvPr/>
        </p:nvSpPr>
        <p:spPr>
          <a:xfrm>
            <a:off x="143280" y="336924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8" name="CustomShape 6"/>
          <p:cNvSpPr/>
          <p:nvPr/>
        </p:nvSpPr>
        <p:spPr>
          <a:xfrm rot="5400000">
            <a:off x="4374360" y="1638000"/>
            <a:ext cx="1234800" cy="78685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Radiografia evidenciando imagem cavitária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9" name="CustomShape 7"/>
          <p:cNvSpPr/>
          <p:nvPr/>
        </p:nvSpPr>
        <p:spPr>
          <a:xfrm>
            <a:off x="143280" y="495540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5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Definições de caso de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1" name="TextShape 2"/>
          <p:cNvSpPr txBox="1"/>
          <p:nvPr/>
        </p:nvSpPr>
        <p:spPr>
          <a:xfrm>
            <a:off x="179640" y="1700640"/>
            <a:ext cx="4335120" cy="4843440"/>
          </a:xfrm>
          <a:prstGeom prst="rect">
            <a:avLst/>
          </a:prstGeom>
          <a:noFill/>
          <a:ln>
            <a:solidFill>
              <a:srgbClr val="333f4f"/>
            </a:solidFill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Critério bacteriológico: 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Toda pessoa que, independentemente da forma clínica, apresenta pelo menos uma amostra positiva de baciloscopia ou de cultura ou de TRM-TB.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2" name="TextShape 3"/>
          <p:cNvSpPr txBox="1"/>
          <p:nvPr/>
        </p:nvSpPr>
        <p:spPr>
          <a:xfrm>
            <a:off x="4629240" y="1700640"/>
            <a:ext cx="4263120" cy="4843440"/>
          </a:xfrm>
          <a:prstGeom prst="rect">
            <a:avLst/>
          </a:prstGeom>
          <a:noFill/>
          <a:ln>
            <a:solidFill>
              <a:srgbClr val="333f4f"/>
            </a:solidFill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pt-BR" sz="9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Critério clínico: 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9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Toda pessoa com sinais e sintomas sugestivos de TB que não atendeu ao critério bacteriológico, mas apresentou resultados de exames de imagem ou histológicos sugestivos</a:t>
            </a:r>
            <a:r>
              <a:rPr b="0" lang="pt-BR" sz="80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pt-B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TextShape 1"/>
          <p:cNvSpPr txBox="1"/>
          <p:nvPr/>
        </p:nvSpPr>
        <p:spPr>
          <a:xfrm>
            <a:off x="628560" y="249300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72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Radiografia de tórax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TextShape 1"/>
          <p:cNvSpPr txBox="1"/>
          <p:nvPr/>
        </p:nvSpPr>
        <p:spPr>
          <a:xfrm>
            <a:off x="467640" y="365040"/>
            <a:ext cx="82087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5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Localizações mais frequentes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5" name="Picture 7" descr=""/>
          <p:cNvPicPr/>
          <p:nvPr/>
        </p:nvPicPr>
        <p:blipFill>
          <a:blip r:embed="rId1"/>
          <a:srcRect l="3150" t="3890" r="2352" b="11819"/>
          <a:stretch/>
        </p:blipFill>
        <p:spPr>
          <a:xfrm>
            <a:off x="467640" y="1690560"/>
            <a:ext cx="4320000" cy="4680000"/>
          </a:xfrm>
          <a:prstGeom prst="rect">
            <a:avLst/>
          </a:prstGeom>
          <a:ln w="9360">
            <a:noFill/>
          </a:ln>
        </p:spPr>
      </p:pic>
      <p:pic>
        <p:nvPicPr>
          <p:cNvPr id="726" name="Picture 8" descr=""/>
          <p:cNvPicPr/>
          <p:nvPr/>
        </p:nvPicPr>
        <p:blipFill>
          <a:blip r:embed="rId2"/>
          <a:srcRect l="5882" t="3546" r="3673" b="12451"/>
          <a:stretch/>
        </p:blipFill>
        <p:spPr>
          <a:xfrm>
            <a:off x="5292000" y="1690560"/>
            <a:ext cx="3384000" cy="46800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TextShape 1"/>
          <p:cNvSpPr txBox="1"/>
          <p:nvPr/>
        </p:nvSpPr>
        <p:spPr>
          <a:xfrm>
            <a:off x="467640" y="365040"/>
            <a:ext cx="82087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5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Localizações mais frequentes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8" name="Picture 6" descr=""/>
          <p:cNvPicPr/>
          <p:nvPr/>
        </p:nvPicPr>
        <p:blipFill>
          <a:blip r:embed="rId1"/>
          <a:srcRect l="3868" t="4844" r="4124" b="12449"/>
          <a:stretch/>
        </p:blipFill>
        <p:spPr>
          <a:xfrm>
            <a:off x="467640" y="1772640"/>
            <a:ext cx="4320000" cy="4608000"/>
          </a:xfrm>
          <a:prstGeom prst="rect">
            <a:avLst/>
          </a:prstGeom>
          <a:ln w="9360">
            <a:noFill/>
          </a:ln>
        </p:spPr>
      </p:pic>
      <p:pic>
        <p:nvPicPr>
          <p:cNvPr id="729" name="Picture 7" descr=""/>
          <p:cNvPicPr/>
          <p:nvPr/>
        </p:nvPicPr>
        <p:blipFill>
          <a:blip r:embed="rId2"/>
          <a:srcRect l="4653" t="3546" r="5067" b="12451"/>
          <a:stretch/>
        </p:blipFill>
        <p:spPr>
          <a:xfrm>
            <a:off x="5436000" y="1772640"/>
            <a:ext cx="3240000" cy="46080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TextShape 1"/>
          <p:cNvSpPr txBox="1"/>
          <p:nvPr/>
        </p:nvSpPr>
        <p:spPr>
          <a:xfrm>
            <a:off x="467640" y="365040"/>
            <a:ext cx="82087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5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Imagens sugestivas de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1" name="Picture 4" descr=""/>
          <p:cNvPicPr/>
          <p:nvPr/>
        </p:nvPicPr>
        <p:blipFill>
          <a:blip r:embed="rId1"/>
          <a:stretch/>
        </p:blipFill>
        <p:spPr>
          <a:xfrm>
            <a:off x="323640" y="1556640"/>
            <a:ext cx="3939840" cy="520488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732" name="Picture 4" descr=""/>
          <p:cNvPicPr/>
          <p:nvPr/>
        </p:nvPicPr>
        <p:blipFill>
          <a:blip r:embed="rId2"/>
          <a:stretch/>
        </p:blipFill>
        <p:spPr>
          <a:xfrm>
            <a:off x="4860000" y="1556640"/>
            <a:ext cx="3935160" cy="520488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</p:spTree>
  </p:cSld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TextShape 1"/>
          <p:cNvSpPr txBox="1"/>
          <p:nvPr/>
        </p:nvSpPr>
        <p:spPr>
          <a:xfrm>
            <a:off x="467640" y="365040"/>
            <a:ext cx="82087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54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Imagens sugestivas de TB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4" name="Picture 5" descr=""/>
          <p:cNvPicPr/>
          <p:nvPr/>
        </p:nvPicPr>
        <p:blipFill>
          <a:blip r:embed="rId1"/>
          <a:stretch/>
        </p:blipFill>
        <p:spPr>
          <a:xfrm>
            <a:off x="395640" y="1928880"/>
            <a:ext cx="4095360" cy="42858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735" name="Picture 12" descr=""/>
          <p:cNvPicPr/>
          <p:nvPr/>
        </p:nvPicPr>
        <p:blipFill>
          <a:blip r:embed="rId2"/>
          <a:stretch/>
        </p:blipFill>
        <p:spPr>
          <a:xfrm>
            <a:off x="4788000" y="2060640"/>
            <a:ext cx="4011120" cy="4022280"/>
          </a:xfrm>
          <a:prstGeom prst="rect">
            <a:avLst/>
          </a:prstGeom>
          <a:ln w="9360"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63066</TotalTime>
  <Application>LibreOffice/5.1.5.2$Windows_x86 LibreOffice_project/7a864d8825610a8c07cfc3bc01dd4fce6a9447e5</Application>
  <Words>4443</Words>
  <Paragraphs>864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2010-11-26T13:13:32Z</dcterms:created>
  <dc:creator>olga.rodrigues</dc:creator>
  <dc:description/>
  <dc:language>pt-BR</dc:language>
  <cp:lastModifiedBy>MAPS</cp:lastModifiedBy>
  <cp:lastPrinted>2017-03-02T11:44:56Z</cp:lastPrinted>
  <dcterms:modified xsi:type="dcterms:W3CDTF">2019-08-28T02:41:43Z</dcterms:modified>
  <cp:revision>606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116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116</vt:i4>
  </property>
</Properties>
</file>